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7" r:id="rId6"/>
    <p:sldId id="291" r:id="rId7"/>
    <p:sldId id="286" r:id="rId8"/>
    <p:sldId id="288" r:id="rId9"/>
    <p:sldId id="271" r:id="rId10"/>
    <p:sldId id="261" r:id="rId11"/>
    <p:sldId id="263" r:id="rId12"/>
    <p:sldId id="290" r:id="rId13"/>
    <p:sldId id="264" r:id="rId14"/>
    <p:sldId id="265" r:id="rId15"/>
    <p:sldId id="269" r:id="rId16"/>
    <p:sldId id="275" r:id="rId17"/>
    <p:sldId id="280" r:id="rId18"/>
    <p:sldId id="277" r:id="rId19"/>
    <p:sldId id="278" r:id="rId20"/>
    <p:sldId id="281" r:id="rId21"/>
    <p:sldId id="282" r:id="rId22"/>
    <p:sldId id="283" r:id="rId23"/>
    <p:sldId id="260" r:id="rId24"/>
    <p:sldId id="28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scnclustercs\ascnetdata\Preventative%20Services%20and%20TEL\Recommissioning\Carers%20Mental%20Health%20and%20General\Consultation\Carers%20Consultation%20Analysis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scnclustercs\ascnetdata\Preventative%20Services%20and%20TEL\Recommissioning\Carers%20Mental%20Health%20and%20General\Consultation\Carers%20Consultation%20Analysis2.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How</a:t>
            </a:r>
            <a:r>
              <a:rPr lang="en-GB" baseline="0"/>
              <a:t> difficult has it been to get support in the last 12 months?</a:t>
            </a:r>
            <a:endParaRPr lang="en-GB"/>
          </a:p>
        </c:rich>
      </c:tx>
      <c:layout>
        <c:manualLayout>
          <c:xMode val="edge"/>
          <c:yMode val="edge"/>
          <c:x val="0.11898622047244095"/>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'Question 8'!$B$5:$B$9</c:f>
              <c:strCache>
                <c:ptCount val="5"/>
                <c:pt idx="0">
                  <c:v>Very easy</c:v>
                </c:pt>
                <c:pt idx="1">
                  <c:v>Quite easy</c:v>
                </c:pt>
                <c:pt idx="2">
                  <c:v>Quite difficult</c:v>
                </c:pt>
                <c:pt idx="3">
                  <c:v>Very difficult</c:v>
                </c:pt>
                <c:pt idx="4">
                  <c:v>Not Answered</c:v>
                </c:pt>
              </c:strCache>
            </c:strRef>
          </c:cat>
          <c:val>
            <c:numRef>
              <c:f>'Question 8'!$C$5:$C$9</c:f>
              <c:numCache>
                <c:formatCode>General</c:formatCode>
                <c:ptCount val="5"/>
                <c:pt idx="0">
                  <c:v>33</c:v>
                </c:pt>
                <c:pt idx="1">
                  <c:v>57</c:v>
                </c:pt>
                <c:pt idx="2">
                  <c:v>45</c:v>
                </c:pt>
                <c:pt idx="3">
                  <c:v>18</c:v>
                </c:pt>
                <c:pt idx="4">
                  <c:v>196</c:v>
                </c:pt>
              </c:numCache>
            </c:numRef>
          </c:val>
          <c:extLst>
            <c:ext xmlns:c16="http://schemas.microsoft.com/office/drawing/2014/chart" uri="{C3380CC4-5D6E-409C-BE32-E72D297353CC}">
              <c16:uniqueId val="{00000000-B9B0-4210-9463-A4FE40C01564}"/>
            </c:ext>
          </c:extLst>
        </c:ser>
        <c:dLbls>
          <c:showLegendKey val="0"/>
          <c:showVal val="0"/>
          <c:showCatName val="0"/>
          <c:showSerName val="0"/>
          <c:showPercent val="0"/>
          <c:showBubbleSize val="0"/>
        </c:dLbls>
        <c:gapWidth val="219"/>
        <c:overlap val="-27"/>
        <c:axId val="610841584"/>
        <c:axId val="610846832"/>
      </c:barChart>
      <c:catAx>
        <c:axId val="610841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0846832"/>
        <c:crosses val="autoZero"/>
        <c:auto val="1"/>
        <c:lblAlgn val="ctr"/>
        <c:lblOffset val="100"/>
        <c:noMultiLvlLbl val="0"/>
      </c:catAx>
      <c:valAx>
        <c:axId val="610846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0841584"/>
        <c:crosses val="autoZero"/>
        <c:crossBetween val="between"/>
      </c:valAx>
      <c:spPr>
        <a:noFill/>
        <a:ln>
          <a:noFill/>
        </a:ln>
        <a:effectLst/>
      </c:spPr>
    </c:plotArea>
    <c:plotVisOnly val="1"/>
    <c:dispBlanksAs val="gap"/>
    <c:showDLblsOverMax val="0"/>
  </c:chart>
  <c:spPr>
    <a:solidFill>
      <a:schemeClr val="bg1"/>
    </a:solidFill>
    <a:ln w="28575" cap="flat" cmpd="sng" algn="ctr">
      <a:solidFill>
        <a:srgbClr val="0070C0"/>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Theme Analysis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'Question 9'!$D$79:$D$85</c:f>
              <c:strCache>
                <c:ptCount val="7"/>
                <c:pt idx="0">
                  <c:v>Communication</c:v>
                </c:pt>
                <c:pt idx="1">
                  <c:v>Accessibility</c:v>
                </c:pt>
                <c:pt idx="2">
                  <c:v>Lack of respite</c:v>
                </c:pt>
                <c:pt idx="3">
                  <c:v>Reduction/closing of services</c:v>
                </c:pt>
                <c:pt idx="4">
                  <c:v>MH</c:v>
                </c:pt>
                <c:pt idx="5">
                  <c:v>Impact of restrictions</c:v>
                </c:pt>
                <c:pt idx="6">
                  <c:v>Awareness/Information </c:v>
                </c:pt>
              </c:strCache>
            </c:strRef>
          </c:cat>
          <c:val>
            <c:numRef>
              <c:f>'Question 9'!$E$79:$E$85</c:f>
              <c:numCache>
                <c:formatCode>General</c:formatCode>
                <c:ptCount val="7"/>
                <c:pt idx="0">
                  <c:v>11</c:v>
                </c:pt>
                <c:pt idx="1">
                  <c:v>8</c:v>
                </c:pt>
                <c:pt idx="2">
                  <c:v>3</c:v>
                </c:pt>
                <c:pt idx="3">
                  <c:v>29</c:v>
                </c:pt>
                <c:pt idx="4">
                  <c:v>3</c:v>
                </c:pt>
                <c:pt idx="5">
                  <c:v>4</c:v>
                </c:pt>
                <c:pt idx="6">
                  <c:v>4</c:v>
                </c:pt>
              </c:numCache>
            </c:numRef>
          </c:val>
          <c:extLst>
            <c:ext xmlns:c16="http://schemas.microsoft.com/office/drawing/2014/chart" uri="{C3380CC4-5D6E-409C-BE32-E72D297353CC}">
              <c16:uniqueId val="{00000000-AC24-437A-8A1D-1050C94F7E82}"/>
            </c:ext>
          </c:extLst>
        </c:ser>
        <c:dLbls>
          <c:showLegendKey val="0"/>
          <c:showVal val="0"/>
          <c:showCatName val="0"/>
          <c:showSerName val="0"/>
          <c:showPercent val="0"/>
          <c:showBubbleSize val="0"/>
        </c:dLbls>
        <c:gapWidth val="219"/>
        <c:overlap val="-27"/>
        <c:axId val="486087952"/>
        <c:axId val="486087296"/>
      </c:barChart>
      <c:catAx>
        <c:axId val="486087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087296"/>
        <c:crosses val="autoZero"/>
        <c:auto val="1"/>
        <c:lblAlgn val="ctr"/>
        <c:lblOffset val="100"/>
        <c:noMultiLvlLbl val="0"/>
      </c:catAx>
      <c:valAx>
        <c:axId val="4860872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087952"/>
        <c:crosses val="autoZero"/>
        <c:crossBetween val="between"/>
      </c:valAx>
      <c:spPr>
        <a:noFill/>
        <a:ln>
          <a:noFill/>
        </a:ln>
        <a:effectLst/>
      </c:spPr>
    </c:plotArea>
    <c:plotVisOnly val="1"/>
    <c:dispBlanksAs val="gap"/>
    <c:showDLblsOverMax val="0"/>
  </c:chart>
  <c:spPr>
    <a:solidFill>
      <a:schemeClr val="bg1"/>
    </a:solidFill>
    <a:ln w="28575" cap="flat" cmpd="sng" algn="ctr">
      <a:solidFill>
        <a:srgbClr val="002060"/>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F81CF-6748-46C2-85B6-895144FC0F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F8C7D84-918D-4963-AF84-1A85DA1798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19F99FB-20DD-448B-B3CA-5A69F65AC929}"/>
              </a:ext>
            </a:extLst>
          </p:cNvPr>
          <p:cNvSpPr>
            <a:spLocks noGrp="1"/>
          </p:cNvSpPr>
          <p:nvPr>
            <p:ph type="dt" sz="half" idx="10"/>
          </p:nvPr>
        </p:nvSpPr>
        <p:spPr/>
        <p:txBody>
          <a:bodyPr/>
          <a:lstStyle/>
          <a:p>
            <a:fld id="{D64EF201-34B8-4360-AE67-EDF55F22B3AD}" type="datetimeFigureOut">
              <a:rPr lang="en-GB" smtClean="0"/>
              <a:t>22/02/2021</a:t>
            </a:fld>
            <a:endParaRPr lang="en-GB"/>
          </a:p>
        </p:txBody>
      </p:sp>
      <p:sp>
        <p:nvSpPr>
          <p:cNvPr id="5" name="Footer Placeholder 4">
            <a:extLst>
              <a:ext uri="{FF2B5EF4-FFF2-40B4-BE49-F238E27FC236}">
                <a16:creationId xmlns:a16="http://schemas.microsoft.com/office/drawing/2014/main" id="{C6949E51-F24E-4405-8938-7EE9744719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3B281A-930F-42E3-9151-418067C5EDB2}"/>
              </a:ext>
            </a:extLst>
          </p:cNvPr>
          <p:cNvSpPr>
            <a:spLocks noGrp="1"/>
          </p:cNvSpPr>
          <p:nvPr>
            <p:ph type="sldNum" sz="quarter" idx="12"/>
          </p:nvPr>
        </p:nvSpPr>
        <p:spPr/>
        <p:txBody>
          <a:bodyPr/>
          <a:lstStyle/>
          <a:p>
            <a:fld id="{0D985475-D33D-4CF9-8680-11EA3DAD8F09}" type="slidenum">
              <a:rPr lang="en-GB" smtClean="0"/>
              <a:t>‹#›</a:t>
            </a:fld>
            <a:endParaRPr lang="en-GB"/>
          </a:p>
        </p:txBody>
      </p:sp>
    </p:spTree>
    <p:extLst>
      <p:ext uri="{BB962C8B-B14F-4D97-AF65-F5344CB8AC3E}">
        <p14:creationId xmlns:p14="http://schemas.microsoft.com/office/powerpoint/2010/main" val="417245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9CC72-9599-442D-9AE4-878C57C2135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C6D11F5-324D-4675-9875-E2BDC39C15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FA3321-90AB-4424-BBF7-1CA46D60AFD8}"/>
              </a:ext>
            </a:extLst>
          </p:cNvPr>
          <p:cNvSpPr>
            <a:spLocks noGrp="1"/>
          </p:cNvSpPr>
          <p:nvPr>
            <p:ph type="dt" sz="half" idx="10"/>
          </p:nvPr>
        </p:nvSpPr>
        <p:spPr/>
        <p:txBody>
          <a:bodyPr/>
          <a:lstStyle/>
          <a:p>
            <a:fld id="{D64EF201-34B8-4360-AE67-EDF55F22B3AD}" type="datetimeFigureOut">
              <a:rPr lang="en-GB" smtClean="0"/>
              <a:t>22/02/2021</a:t>
            </a:fld>
            <a:endParaRPr lang="en-GB"/>
          </a:p>
        </p:txBody>
      </p:sp>
      <p:sp>
        <p:nvSpPr>
          <p:cNvPr id="5" name="Footer Placeholder 4">
            <a:extLst>
              <a:ext uri="{FF2B5EF4-FFF2-40B4-BE49-F238E27FC236}">
                <a16:creationId xmlns:a16="http://schemas.microsoft.com/office/drawing/2014/main" id="{522FC384-7BB5-4CB7-B3AF-638489F4DD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85F049-D4DE-4F7B-94BD-A210E9A19996}"/>
              </a:ext>
            </a:extLst>
          </p:cNvPr>
          <p:cNvSpPr>
            <a:spLocks noGrp="1"/>
          </p:cNvSpPr>
          <p:nvPr>
            <p:ph type="sldNum" sz="quarter" idx="12"/>
          </p:nvPr>
        </p:nvSpPr>
        <p:spPr/>
        <p:txBody>
          <a:bodyPr/>
          <a:lstStyle/>
          <a:p>
            <a:fld id="{0D985475-D33D-4CF9-8680-11EA3DAD8F09}" type="slidenum">
              <a:rPr lang="en-GB" smtClean="0"/>
              <a:t>‹#›</a:t>
            </a:fld>
            <a:endParaRPr lang="en-GB"/>
          </a:p>
        </p:txBody>
      </p:sp>
    </p:spTree>
    <p:extLst>
      <p:ext uri="{BB962C8B-B14F-4D97-AF65-F5344CB8AC3E}">
        <p14:creationId xmlns:p14="http://schemas.microsoft.com/office/powerpoint/2010/main" val="2103886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4E900D-51C1-42B0-87D6-CF4EFC4ABFB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3FE6B78-2176-4FC3-91D5-D89754BA68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D8AC36-1562-4397-BBCB-B7025E1FFB9F}"/>
              </a:ext>
            </a:extLst>
          </p:cNvPr>
          <p:cNvSpPr>
            <a:spLocks noGrp="1"/>
          </p:cNvSpPr>
          <p:nvPr>
            <p:ph type="dt" sz="half" idx="10"/>
          </p:nvPr>
        </p:nvSpPr>
        <p:spPr/>
        <p:txBody>
          <a:bodyPr/>
          <a:lstStyle/>
          <a:p>
            <a:fld id="{D64EF201-34B8-4360-AE67-EDF55F22B3AD}" type="datetimeFigureOut">
              <a:rPr lang="en-GB" smtClean="0"/>
              <a:t>22/02/2021</a:t>
            </a:fld>
            <a:endParaRPr lang="en-GB"/>
          </a:p>
        </p:txBody>
      </p:sp>
      <p:sp>
        <p:nvSpPr>
          <p:cNvPr id="5" name="Footer Placeholder 4">
            <a:extLst>
              <a:ext uri="{FF2B5EF4-FFF2-40B4-BE49-F238E27FC236}">
                <a16:creationId xmlns:a16="http://schemas.microsoft.com/office/drawing/2014/main" id="{F0F1AAA0-B0DF-4919-9555-4D0D4B33BF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7C35CA-1EE5-4E0C-9EFF-6752D44D6281}"/>
              </a:ext>
            </a:extLst>
          </p:cNvPr>
          <p:cNvSpPr>
            <a:spLocks noGrp="1"/>
          </p:cNvSpPr>
          <p:nvPr>
            <p:ph type="sldNum" sz="quarter" idx="12"/>
          </p:nvPr>
        </p:nvSpPr>
        <p:spPr/>
        <p:txBody>
          <a:bodyPr/>
          <a:lstStyle/>
          <a:p>
            <a:fld id="{0D985475-D33D-4CF9-8680-11EA3DAD8F09}" type="slidenum">
              <a:rPr lang="en-GB" smtClean="0"/>
              <a:t>‹#›</a:t>
            </a:fld>
            <a:endParaRPr lang="en-GB"/>
          </a:p>
        </p:txBody>
      </p:sp>
    </p:spTree>
    <p:extLst>
      <p:ext uri="{BB962C8B-B14F-4D97-AF65-F5344CB8AC3E}">
        <p14:creationId xmlns:p14="http://schemas.microsoft.com/office/powerpoint/2010/main" val="2220694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2811C-B2A0-4874-ADB4-A36FD2B867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0E360FB-1639-4EBA-9B1D-F66BB7CF11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9CA740-87AF-4254-9F02-776788D1B13C}"/>
              </a:ext>
            </a:extLst>
          </p:cNvPr>
          <p:cNvSpPr>
            <a:spLocks noGrp="1"/>
          </p:cNvSpPr>
          <p:nvPr>
            <p:ph type="dt" sz="half" idx="10"/>
          </p:nvPr>
        </p:nvSpPr>
        <p:spPr/>
        <p:txBody>
          <a:bodyPr/>
          <a:lstStyle/>
          <a:p>
            <a:fld id="{D64EF201-34B8-4360-AE67-EDF55F22B3AD}" type="datetimeFigureOut">
              <a:rPr lang="en-GB" smtClean="0"/>
              <a:t>22/02/2021</a:t>
            </a:fld>
            <a:endParaRPr lang="en-GB"/>
          </a:p>
        </p:txBody>
      </p:sp>
      <p:sp>
        <p:nvSpPr>
          <p:cNvPr id="5" name="Footer Placeholder 4">
            <a:extLst>
              <a:ext uri="{FF2B5EF4-FFF2-40B4-BE49-F238E27FC236}">
                <a16:creationId xmlns:a16="http://schemas.microsoft.com/office/drawing/2014/main" id="{4E201A99-DB6C-4352-831A-EC09AB8B0D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94FC6F-4FF3-42C5-BAC3-D06959BE1129}"/>
              </a:ext>
            </a:extLst>
          </p:cNvPr>
          <p:cNvSpPr>
            <a:spLocks noGrp="1"/>
          </p:cNvSpPr>
          <p:nvPr>
            <p:ph type="sldNum" sz="quarter" idx="12"/>
          </p:nvPr>
        </p:nvSpPr>
        <p:spPr/>
        <p:txBody>
          <a:bodyPr/>
          <a:lstStyle/>
          <a:p>
            <a:fld id="{0D985475-D33D-4CF9-8680-11EA3DAD8F09}" type="slidenum">
              <a:rPr lang="en-GB" smtClean="0"/>
              <a:t>‹#›</a:t>
            </a:fld>
            <a:endParaRPr lang="en-GB"/>
          </a:p>
        </p:txBody>
      </p:sp>
    </p:spTree>
    <p:extLst>
      <p:ext uri="{BB962C8B-B14F-4D97-AF65-F5344CB8AC3E}">
        <p14:creationId xmlns:p14="http://schemas.microsoft.com/office/powerpoint/2010/main" val="1629881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2C803-859B-40D1-8393-0B20291300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C4EB112-A2FD-44B3-9A5E-22670E554F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C1E5E8-E691-42C9-9761-9024994EBE14}"/>
              </a:ext>
            </a:extLst>
          </p:cNvPr>
          <p:cNvSpPr>
            <a:spLocks noGrp="1"/>
          </p:cNvSpPr>
          <p:nvPr>
            <p:ph type="dt" sz="half" idx="10"/>
          </p:nvPr>
        </p:nvSpPr>
        <p:spPr/>
        <p:txBody>
          <a:bodyPr/>
          <a:lstStyle/>
          <a:p>
            <a:fld id="{D64EF201-34B8-4360-AE67-EDF55F22B3AD}" type="datetimeFigureOut">
              <a:rPr lang="en-GB" smtClean="0"/>
              <a:t>22/02/2021</a:t>
            </a:fld>
            <a:endParaRPr lang="en-GB"/>
          </a:p>
        </p:txBody>
      </p:sp>
      <p:sp>
        <p:nvSpPr>
          <p:cNvPr id="5" name="Footer Placeholder 4">
            <a:extLst>
              <a:ext uri="{FF2B5EF4-FFF2-40B4-BE49-F238E27FC236}">
                <a16:creationId xmlns:a16="http://schemas.microsoft.com/office/drawing/2014/main" id="{F6A5C662-1ABA-46B0-A243-949126FD1F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EFCE84-4813-4CAC-8FDD-FE771EE97293}"/>
              </a:ext>
            </a:extLst>
          </p:cNvPr>
          <p:cNvSpPr>
            <a:spLocks noGrp="1"/>
          </p:cNvSpPr>
          <p:nvPr>
            <p:ph type="sldNum" sz="quarter" idx="12"/>
          </p:nvPr>
        </p:nvSpPr>
        <p:spPr/>
        <p:txBody>
          <a:bodyPr/>
          <a:lstStyle/>
          <a:p>
            <a:fld id="{0D985475-D33D-4CF9-8680-11EA3DAD8F09}" type="slidenum">
              <a:rPr lang="en-GB" smtClean="0"/>
              <a:t>‹#›</a:t>
            </a:fld>
            <a:endParaRPr lang="en-GB"/>
          </a:p>
        </p:txBody>
      </p:sp>
    </p:spTree>
    <p:extLst>
      <p:ext uri="{BB962C8B-B14F-4D97-AF65-F5344CB8AC3E}">
        <p14:creationId xmlns:p14="http://schemas.microsoft.com/office/powerpoint/2010/main" val="281436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D7400-4DC3-48F8-A631-688793C8CB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681E7A-C385-4CCC-9060-2CC4D88CB8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94A5C79-83C1-426A-8509-A0448FD899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70A7806-4DD9-4743-955A-1E7D08BC28D8}"/>
              </a:ext>
            </a:extLst>
          </p:cNvPr>
          <p:cNvSpPr>
            <a:spLocks noGrp="1"/>
          </p:cNvSpPr>
          <p:nvPr>
            <p:ph type="dt" sz="half" idx="10"/>
          </p:nvPr>
        </p:nvSpPr>
        <p:spPr/>
        <p:txBody>
          <a:bodyPr/>
          <a:lstStyle/>
          <a:p>
            <a:fld id="{D64EF201-34B8-4360-AE67-EDF55F22B3AD}" type="datetimeFigureOut">
              <a:rPr lang="en-GB" smtClean="0"/>
              <a:t>22/02/2021</a:t>
            </a:fld>
            <a:endParaRPr lang="en-GB"/>
          </a:p>
        </p:txBody>
      </p:sp>
      <p:sp>
        <p:nvSpPr>
          <p:cNvPr id="6" name="Footer Placeholder 5">
            <a:extLst>
              <a:ext uri="{FF2B5EF4-FFF2-40B4-BE49-F238E27FC236}">
                <a16:creationId xmlns:a16="http://schemas.microsoft.com/office/drawing/2014/main" id="{4C9FAD01-D014-427A-8C27-05C1E71720C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0D7BF33-E730-4354-BA01-363A99F29CBC}"/>
              </a:ext>
            </a:extLst>
          </p:cNvPr>
          <p:cNvSpPr>
            <a:spLocks noGrp="1"/>
          </p:cNvSpPr>
          <p:nvPr>
            <p:ph type="sldNum" sz="quarter" idx="12"/>
          </p:nvPr>
        </p:nvSpPr>
        <p:spPr/>
        <p:txBody>
          <a:bodyPr/>
          <a:lstStyle/>
          <a:p>
            <a:fld id="{0D985475-D33D-4CF9-8680-11EA3DAD8F09}" type="slidenum">
              <a:rPr lang="en-GB" smtClean="0"/>
              <a:t>‹#›</a:t>
            </a:fld>
            <a:endParaRPr lang="en-GB"/>
          </a:p>
        </p:txBody>
      </p:sp>
    </p:spTree>
    <p:extLst>
      <p:ext uri="{BB962C8B-B14F-4D97-AF65-F5344CB8AC3E}">
        <p14:creationId xmlns:p14="http://schemas.microsoft.com/office/powerpoint/2010/main" val="123989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0FAE0-755F-472A-856B-5C6E6100824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16E3898-29F0-4769-916E-835C9516FA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28E826-1007-4C7C-A6AA-06F53A07A8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612CF0E-2D1B-458B-AAF8-57F4B22324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3FFAF0-7312-4B7C-A291-FC059FE0C2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FF1D24F-E874-40D5-B5F1-3943A5FAAEA4}"/>
              </a:ext>
            </a:extLst>
          </p:cNvPr>
          <p:cNvSpPr>
            <a:spLocks noGrp="1"/>
          </p:cNvSpPr>
          <p:nvPr>
            <p:ph type="dt" sz="half" idx="10"/>
          </p:nvPr>
        </p:nvSpPr>
        <p:spPr/>
        <p:txBody>
          <a:bodyPr/>
          <a:lstStyle/>
          <a:p>
            <a:fld id="{D64EF201-34B8-4360-AE67-EDF55F22B3AD}" type="datetimeFigureOut">
              <a:rPr lang="en-GB" smtClean="0"/>
              <a:t>22/02/2021</a:t>
            </a:fld>
            <a:endParaRPr lang="en-GB"/>
          </a:p>
        </p:txBody>
      </p:sp>
      <p:sp>
        <p:nvSpPr>
          <p:cNvPr id="8" name="Footer Placeholder 7">
            <a:extLst>
              <a:ext uri="{FF2B5EF4-FFF2-40B4-BE49-F238E27FC236}">
                <a16:creationId xmlns:a16="http://schemas.microsoft.com/office/drawing/2014/main" id="{4241963C-C8B0-43A1-BFE9-5C42E229F0F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3C6133F-A932-411F-B224-6798724A924A}"/>
              </a:ext>
            </a:extLst>
          </p:cNvPr>
          <p:cNvSpPr>
            <a:spLocks noGrp="1"/>
          </p:cNvSpPr>
          <p:nvPr>
            <p:ph type="sldNum" sz="quarter" idx="12"/>
          </p:nvPr>
        </p:nvSpPr>
        <p:spPr/>
        <p:txBody>
          <a:bodyPr/>
          <a:lstStyle/>
          <a:p>
            <a:fld id="{0D985475-D33D-4CF9-8680-11EA3DAD8F09}" type="slidenum">
              <a:rPr lang="en-GB" smtClean="0"/>
              <a:t>‹#›</a:t>
            </a:fld>
            <a:endParaRPr lang="en-GB"/>
          </a:p>
        </p:txBody>
      </p:sp>
    </p:spTree>
    <p:extLst>
      <p:ext uri="{BB962C8B-B14F-4D97-AF65-F5344CB8AC3E}">
        <p14:creationId xmlns:p14="http://schemas.microsoft.com/office/powerpoint/2010/main" val="1126477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4E93C-AE38-4D5D-B104-E7E526FAD95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2EDF155-ACF8-46F8-AF03-2033240AE79E}"/>
              </a:ext>
            </a:extLst>
          </p:cNvPr>
          <p:cNvSpPr>
            <a:spLocks noGrp="1"/>
          </p:cNvSpPr>
          <p:nvPr>
            <p:ph type="dt" sz="half" idx="10"/>
          </p:nvPr>
        </p:nvSpPr>
        <p:spPr/>
        <p:txBody>
          <a:bodyPr/>
          <a:lstStyle/>
          <a:p>
            <a:fld id="{D64EF201-34B8-4360-AE67-EDF55F22B3AD}" type="datetimeFigureOut">
              <a:rPr lang="en-GB" smtClean="0"/>
              <a:t>22/02/2021</a:t>
            </a:fld>
            <a:endParaRPr lang="en-GB"/>
          </a:p>
        </p:txBody>
      </p:sp>
      <p:sp>
        <p:nvSpPr>
          <p:cNvPr id="4" name="Footer Placeholder 3">
            <a:extLst>
              <a:ext uri="{FF2B5EF4-FFF2-40B4-BE49-F238E27FC236}">
                <a16:creationId xmlns:a16="http://schemas.microsoft.com/office/drawing/2014/main" id="{582BD843-2C08-421F-B9C8-46606896B11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B78A401-76E6-4F63-93B2-02C7F342C624}"/>
              </a:ext>
            </a:extLst>
          </p:cNvPr>
          <p:cNvSpPr>
            <a:spLocks noGrp="1"/>
          </p:cNvSpPr>
          <p:nvPr>
            <p:ph type="sldNum" sz="quarter" idx="12"/>
          </p:nvPr>
        </p:nvSpPr>
        <p:spPr/>
        <p:txBody>
          <a:bodyPr/>
          <a:lstStyle/>
          <a:p>
            <a:fld id="{0D985475-D33D-4CF9-8680-11EA3DAD8F09}" type="slidenum">
              <a:rPr lang="en-GB" smtClean="0"/>
              <a:t>‹#›</a:t>
            </a:fld>
            <a:endParaRPr lang="en-GB"/>
          </a:p>
        </p:txBody>
      </p:sp>
    </p:spTree>
    <p:extLst>
      <p:ext uri="{BB962C8B-B14F-4D97-AF65-F5344CB8AC3E}">
        <p14:creationId xmlns:p14="http://schemas.microsoft.com/office/powerpoint/2010/main" val="713043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A60846-C4CB-4E96-89D5-13894361A886}"/>
              </a:ext>
            </a:extLst>
          </p:cNvPr>
          <p:cNvSpPr>
            <a:spLocks noGrp="1"/>
          </p:cNvSpPr>
          <p:nvPr>
            <p:ph type="dt" sz="half" idx="10"/>
          </p:nvPr>
        </p:nvSpPr>
        <p:spPr/>
        <p:txBody>
          <a:bodyPr/>
          <a:lstStyle/>
          <a:p>
            <a:fld id="{D64EF201-34B8-4360-AE67-EDF55F22B3AD}" type="datetimeFigureOut">
              <a:rPr lang="en-GB" smtClean="0"/>
              <a:t>22/02/2021</a:t>
            </a:fld>
            <a:endParaRPr lang="en-GB"/>
          </a:p>
        </p:txBody>
      </p:sp>
      <p:sp>
        <p:nvSpPr>
          <p:cNvPr id="3" name="Footer Placeholder 2">
            <a:extLst>
              <a:ext uri="{FF2B5EF4-FFF2-40B4-BE49-F238E27FC236}">
                <a16:creationId xmlns:a16="http://schemas.microsoft.com/office/drawing/2014/main" id="{A335C3DB-BD4C-495A-AB72-16926143E35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389BD7E-824A-451A-AAA2-BE2D5055089D}"/>
              </a:ext>
            </a:extLst>
          </p:cNvPr>
          <p:cNvSpPr>
            <a:spLocks noGrp="1"/>
          </p:cNvSpPr>
          <p:nvPr>
            <p:ph type="sldNum" sz="quarter" idx="12"/>
          </p:nvPr>
        </p:nvSpPr>
        <p:spPr/>
        <p:txBody>
          <a:bodyPr/>
          <a:lstStyle/>
          <a:p>
            <a:fld id="{0D985475-D33D-4CF9-8680-11EA3DAD8F09}" type="slidenum">
              <a:rPr lang="en-GB" smtClean="0"/>
              <a:t>‹#›</a:t>
            </a:fld>
            <a:endParaRPr lang="en-GB"/>
          </a:p>
        </p:txBody>
      </p:sp>
    </p:spTree>
    <p:extLst>
      <p:ext uri="{BB962C8B-B14F-4D97-AF65-F5344CB8AC3E}">
        <p14:creationId xmlns:p14="http://schemas.microsoft.com/office/powerpoint/2010/main" val="3254525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DADD-2C63-4F50-B3D6-858D6FFD20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3D73538-2FE8-4DB1-BC19-0F75C836B4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181D4D4-BE80-4536-91F8-5DAB4EBA70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D7B9C0-C2FC-4FDD-B2D7-1809C32F2C6F}"/>
              </a:ext>
            </a:extLst>
          </p:cNvPr>
          <p:cNvSpPr>
            <a:spLocks noGrp="1"/>
          </p:cNvSpPr>
          <p:nvPr>
            <p:ph type="dt" sz="half" idx="10"/>
          </p:nvPr>
        </p:nvSpPr>
        <p:spPr/>
        <p:txBody>
          <a:bodyPr/>
          <a:lstStyle/>
          <a:p>
            <a:fld id="{D64EF201-34B8-4360-AE67-EDF55F22B3AD}" type="datetimeFigureOut">
              <a:rPr lang="en-GB" smtClean="0"/>
              <a:t>22/02/2021</a:t>
            </a:fld>
            <a:endParaRPr lang="en-GB"/>
          </a:p>
        </p:txBody>
      </p:sp>
      <p:sp>
        <p:nvSpPr>
          <p:cNvPr id="6" name="Footer Placeholder 5">
            <a:extLst>
              <a:ext uri="{FF2B5EF4-FFF2-40B4-BE49-F238E27FC236}">
                <a16:creationId xmlns:a16="http://schemas.microsoft.com/office/drawing/2014/main" id="{986AA867-93B1-46A8-BBC1-CA05253B73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0768400-69DD-4B09-B82F-8D285259A93A}"/>
              </a:ext>
            </a:extLst>
          </p:cNvPr>
          <p:cNvSpPr>
            <a:spLocks noGrp="1"/>
          </p:cNvSpPr>
          <p:nvPr>
            <p:ph type="sldNum" sz="quarter" idx="12"/>
          </p:nvPr>
        </p:nvSpPr>
        <p:spPr/>
        <p:txBody>
          <a:bodyPr/>
          <a:lstStyle/>
          <a:p>
            <a:fld id="{0D985475-D33D-4CF9-8680-11EA3DAD8F09}" type="slidenum">
              <a:rPr lang="en-GB" smtClean="0"/>
              <a:t>‹#›</a:t>
            </a:fld>
            <a:endParaRPr lang="en-GB"/>
          </a:p>
        </p:txBody>
      </p:sp>
    </p:spTree>
    <p:extLst>
      <p:ext uri="{BB962C8B-B14F-4D97-AF65-F5344CB8AC3E}">
        <p14:creationId xmlns:p14="http://schemas.microsoft.com/office/powerpoint/2010/main" val="3951795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F7CC4-D8F7-4457-B451-819E459C81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28C6E66-0A0C-4314-BF23-E4C02B93CF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CA3C7F9-47ED-4F2D-B63A-96E5F32515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51E93-4BE1-4794-98AC-D503520B10E3}"/>
              </a:ext>
            </a:extLst>
          </p:cNvPr>
          <p:cNvSpPr>
            <a:spLocks noGrp="1"/>
          </p:cNvSpPr>
          <p:nvPr>
            <p:ph type="dt" sz="half" idx="10"/>
          </p:nvPr>
        </p:nvSpPr>
        <p:spPr/>
        <p:txBody>
          <a:bodyPr/>
          <a:lstStyle/>
          <a:p>
            <a:fld id="{D64EF201-34B8-4360-AE67-EDF55F22B3AD}" type="datetimeFigureOut">
              <a:rPr lang="en-GB" smtClean="0"/>
              <a:t>22/02/2021</a:t>
            </a:fld>
            <a:endParaRPr lang="en-GB"/>
          </a:p>
        </p:txBody>
      </p:sp>
      <p:sp>
        <p:nvSpPr>
          <p:cNvPr id="6" name="Footer Placeholder 5">
            <a:extLst>
              <a:ext uri="{FF2B5EF4-FFF2-40B4-BE49-F238E27FC236}">
                <a16:creationId xmlns:a16="http://schemas.microsoft.com/office/drawing/2014/main" id="{0F8B62FF-944A-4050-8269-8FBD4618F9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136FB64-94CA-452B-8243-36527B8AEB7F}"/>
              </a:ext>
            </a:extLst>
          </p:cNvPr>
          <p:cNvSpPr>
            <a:spLocks noGrp="1"/>
          </p:cNvSpPr>
          <p:nvPr>
            <p:ph type="sldNum" sz="quarter" idx="12"/>
          </p:nvPr>
        </p:nvSpPr>
        <p:spPr/>
        <p:txBody>
          <a:bodyPr/>
          <a:lstStyle/>
          <a:p>
            <a:fld id="{0D985475-D33D-4CF9-8680-11EA3DAD8F09}" type="slidenum">
              <a:rPr lang="en-GB" smtClean="0"/>
              <a:t>‹#›</a:t>
            </a:fld>
            <a:endParaRPr lang="en-GB"/>
          </a:p>
        </p:txBody>
      </p:sp>
    </p:spTree>
    <p:extLst>
      <p:ext uri="{BB962C8B-B14F-4D97-AF65-F5344CB8AC3E}">
        <p14:creationId xmlns:p14="http://schemas.microsoft.com/office/powerpoint/2010/main" val="1181125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6815BF-0D31-4CFC-9E4A-D022F0AE9A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09881BD-FAE3-4642-87C5-F9E4D798E8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263CB9-129D-4E66-B163-FDB4EBF90F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4EF201-34B8-4360-AE67-EDF55F22B3AD}" type="datetimeFigureOut">
              <a:rPr lang="en-GB" smtClean="0"/>
              <a:t>22/02/2021</a:t>
            </a:fld>
            <a:endParaRPr lang="en-GB"/>
          </a:p>
        </p:txBody>
      </p:sp>
      <p:sp>
        <p:nvSpPr>
          <p:cNvPr id="5" name="Footer Placeholder 4">
            <a:extLst>
              <a:ext uri="{FF2B5EF4-FFF2-40B4-BE49-F238E27FC236}">
                <a16:creationId xmlns:a16="http://schemas.microsoft.com/office/drawing/2014/main" id="{AD4ED80E-A70B-4931-B4B7-54B8EE84FD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352346E-F319-4F6E-B066-FBE90DC4C7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985475-D33D-4CF9-8680-11EA3DAD8F09}" type="slidenum">
              <a:rPr lang="en-GB" smtClean="0"/>
              <a:t>‹#›</a:t>
            </a:fld>
            <a:endParaRPr lang="en-GB"/>
          </a:p>
        </p:txBody>
      </p:sp>
    </p:spTree>
    <p:extLst>
      <p:ext uri="{BB962C8B-B14F-4D97-AF65-F5344CB8AC3E}">
        <p14:creationId xmlns:p14="http://schemas.microsoft.com/office/powerpoint/2010/main" val="970481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A8DB9CD9-59B1-4D73-BC4C-98796A48EF9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8874A6A9-41FF-4E33-AFA8-F9F81436A5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721D730E-1F97-4071-B143-B05E6D2599B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26" name="Freeform: Shape 25">
              <a:extLst>
                <a:ext uri="{FF2B5EF4-FFF2-40B4-BE49-F238E27FC236}">
                  <a16:creationId xmlns:a16="http://schemas.microsoft.com/office/drawing/2014/main" id="{B3849C6A-9EE5-4604-8EAE-DD4796B79D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Shape 26">
              <a:extLst>
                <a:ext uri="{FF2B5EF4-FFF2-40B4-BE49-F238E27FC236}">
                  <a16:creationId xmlns:a16="http://schemas.microsoft.com/office/drawing/2014/main" id="{308677BE-069B-4A4D-8732-E26B6EF567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Shape 27">
              <a:extLst>
                <a:ext uri="{FF2B5EF4-FFF2-40B4-BE49-F238E27FC236}">
                  <a16:creationId xmlns:a16="http://schemas.microsoft.com/office/drawing/2014/main" id="{9A9A575B-DD07-4388-963B-0AF3FDDCF3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Shape 28">
              <a:extLst>
                <a:ext uri="{FF2B5EF4-FFF2-40B4-BE49-F238E27FC236}">
                  <a16:creationId xmlns:a16="http://schemas.microsoft.com/office/drawing/2014/main" id="{D55285E4-21EB-4EC1-AB8E-36E881E8992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29">
              <a:extLst>
                <a:ext uri="{FF2B5EF4-FFF2-40B4-BE49-F238E27FC236}">
                  <a16:creationId xmlns:a16="http://schemas.microsoft.com/office/drawing/2014/main" id="{6A0C77B5-3FAA-4D4F-9555-89D7516088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31" name="Freeform: Shape 30">
              <a:extLst>
                <a:ext uri="{FF2B5EF4-FFF2-40B4-BE49-F238E27FC236}">
                  <a16:creationId xmlns:a16="http://schemas.microsoft.com/office/drawing/2014/main" id="{5F0C96D1-A8B7-4C8E-9997-D823FD1591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DA46556D-445B-4CD0-87A0-02A30BD1B15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DF8229E7-A6FC-4BD4-A3DD-89A379EEF8C2}"/>
              </a:ext>
            </a:extLst>
          </p:cNvPr>
          <p:cNvSpPr>
            <a:spLocks noGrp="1"/>
          </p:cNvSpPr>
          <p:nvPr>
            <p:ph type="ctrTitle"/>
          </p:nvPr>
        </p:nvSpPr>
        <p:spPr>
          <a:xfrm>
            <a:off x="3215729" y="1764407"/>
            <a:ext cx="5760846" cy="2310312"/>
          </a:xfrm>
        </p:spPr>
        <p:txBody>
          <a:bodyPr>
            <a:normAutofit/>
          </a:bodyPr>
          <a:lstStyle/>
          <a:p>
            <a:r>
              <a:rPr lang="en-GB" sz="5200" dirty="0">
                <a:solidFill>
                  <a:schemeClr val="tx2"/>
                </a:solidFill>
              </a:rPr>
              <a:t>Carers </a:t>
            </a:r>
            <a:r>
              <a:rPr lang="en-GB" sz="5200" dirty="0" smtClean="0">
                <a:solidFill>
                  <a:schemeClr val="tx2"/>
                </a:solidFill>
              </a:rPr>
              <a:t>Survey Feedback</a:t>
            </a:r>
            <a:endParaRPr lang="en-GB" sz="5200" dirty="0">
              <a:solidFill>
                <a:schemeClr val="tx2"/>
              </a:solidFill>
            </a:endParaRPr>
          </a:p>
        </p:txBody>
      </p:sp>
      <p:sp>
        <p:nvSpPr>
          <p:cNvPr id="3" name="Subtitle 2">
            <a:extLst>
              <a:ext uri="{FF2B5EF4-FFF2-40B4-BE49-F238E27FC236}">
                <a16:creationId xmlns:a16="http://schemas.microsoft.com/office/drawing/2014/main" id="{F1E8E6B2-95E5-47A8-BE61-00ADAE4CD201}"/>
              </a:ext>
            </a:extLst>
          </p:cNvPr>
          <p:cNvSpPr>
            <a:spLocks noGrp="1"/>
          </p:cNvSpPr>
          <p:nvPr>
            <p:ph type="subTitle" idx="1"/>
          </p:nvPr>
        </p:nvSpPr>
        <p:spPr>
          <a:xfrm>
            <a:off x="3215729" y="4165152"/>
            <a:ext cx="5760846" cy="682079"/>
          </a:xfrm>
        </p:spPr>
        <p:txBody>
          <a:bodyPr>
            <a:normAutofit fontScale="85000" lnSpcReduction="20000"/>
          </a:bodyPr>
          <a:lstStyle/>
          <a:p>
            <a:r>
              <a:rPr lang="en-GB" dirty="0" smtClean="0">
                <a:solidFill>
                  <a:schemeClr val="tx2"/>
                </a:solidFill>
              </a:rPr>
              <a:t>Gill Owen-John and Aimee </a:t>
            </a:r>
            <a:r>
              <a:rPr lang="en-GB" dirty="0" smtClean="0">
                <a:solidFill>
                  <a:schemeClr val="tx2"/>
                </a:solidFill>
              </a:rPr>
              <a:t>Teare</a:t>
            </a:r>
          </a:p>
          <a:p>
            <a:r>
              <a:rPr lang="en-GB" dirty="0" smtClean="0">
                <a:solidFill>
                  <a:schemeClr val="tx2"/>
                </a:solidFill>
              </a:rPr>
              <a:t>Adult Social Care – Stockport Council</a:t>
            </a:r>
            <a:endParaRPr lang="en-GB" dirty="0">
              <a:solidFill>
                <a:schemeClr val="tx2"/>
              </a:solidFill>
            </a:endParaRPr>
          </a:p>
        </p:txBody>
      </p:sp>
    </p:spTree>
    <p:extLst>
      <p:ext uri="{BB962C8B-B14F-4D97-AF65-F5344CB8AC3E}">
        <p14:creationId xmlns:p14="http://schemas.microsoft.com/office/powerpoint/2010/main" val="31565911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4EE69-C526-4C7C-90B4-9F4AC64B9956}"/>
              </a:ext>
            </a:extLst>
          </p:cNvPr>
          <p:cNvSpPr>
            <a:spLocks noGrp="1"/>
          </p:cNvSpPr>
          <p:nvPr>
            <p:ph type="title"/>
          </p:nvPr>
        </p:nvSpPr>
        <p:spPr/>
        <p:txBody>
          <a:bodyPr/>
          <a:lstStyle/>
          <a:p>
            <a:r>
              <a:rPr lang="en-GB" dirty="0"/>
              <a:t>Have you accessed any carers support services?</a:t>
            </a:r>
          </a:p>
        </p:txBody>
      </p:sp>
      <p:graphicFrame>
        <p:nvGraphicFramePr>
          <p:cNvPr id="4" name="Content Placeholder 3">
            <a:extLst>
              <a:ext uri="{FF2B5EF4-FFF2-40B4-BE49-F238E27FC236}">
                <a16:creationId xmlns:a16="http://schemas.microsoft.com/office/drawing/2014/main" id="{4078DC69-0777-47FC-8F2C-E8133F49C5E0}"/>
              </a:ext>
            </a:extLst>
          </p:cNvPr>
          <p:cNvGraphicFramePr>
            <a:graphicFrameLocks noGrp="1"/>
          </p:cNvGraphicFramePr>
          <p:nvPr>
            <p:ph idx="1"/>
            <p:extLst>
              <p:ext uri="{D42A27DB-BD31-4B8C-83A1-F6EECF244321}">
                <p14:modId xmlns:p14="http://schemas.microsoft.com/office/powerpoint/2010/main" val="2609666492"/>
              </p:ext>
            </p:extLst>
          </p:nvPr>
        </p:nvGraphicFramePr>
        <p:xfrm>
          <a:off x="838200" y="1825625"/>
          <a:ext cx="6377246" cy="2931160"/>
        </p:xfrm>
        <a:graphic>
          <a:graphicData uri="http://schemas.openxmlformats.org/drawingml/2006/table">
            <a:tbl>
              <a:tblPr firstRow="1" bandRow="1">
                <a:tableStyleId>{5C22544A-7EE6-4342-B048-85BDC9FD1C3A}</a:tableStyleId>
              </a:tblPr>
              <a:tblGrid>
                <a:gridCol w="3188623">
                  <a:extLst>
                    <a:ext uri="{9D8B030D-6E8A-4147-A177-3AD203B41FA5}">
                      <a16:colId xmlns:a16="http://schemas.microsoft.com/office/drawing/2014/main" val="1134684445"/>
                    </a:ext>
                  </a:extLst>
                </a:gridCol>
                <a:gridCol w="3188623">
                  <a:extLst>
                    <a:ext uri="{9D8B030D-6E8A-4147-A177-3AD203B41FA5}">
                      <a16:colId xmlns:a16="http://schemas.microsoft.com/office/drawing/2014/main" val="402204489"/>
                    </a:ext>
                  </a:extLst>
                </a:gridCol>
              </a:tblGrid>
              <a:tr h="370840">
                <a:tc>
                  <a:txBody>
                    <a:bodyPr/>
                    <a:lstStyle/>
                    <a:p>
                      <a:r>
                        <a:rPr lang="en-GB" dirty="0"/>
                        <a:t>Have you accessed any carer support services?</a:t>
                      </a:r>
                    </a:p>
                  </a:txBody>
                  <a:tcPr/>
                </a:tc>
                <a:tc>
                  <a:txBody>
                    <a:bodyPr/>
                    <a:lstStyle/>
                    <a:p>
                      <a:endParaRPr lang="en-GB"/>
                    </a:p>
                  </a:txBody>
                  <a:tcPr/>
                </a:tc>
                <a:extLst>
                  <a:ext uri="{0D108BD9-81ED-4DB2-BD59-A6C34878D82A}">
                    <a16:rowId xmlns:a16="http://schemas.microsoft.com/office/drawing/2014/main" val="3656132123"/>
                  </a:ext>
                </a:extLst>
              </a:tr>
              <a:tr h="370840">
                <a:tc>
                  <a:txBody>
                    <a:bodyPr/>
                    <a:lstStyle/>
                    <a:p>
                      <a:r>
                        <a:rPr lang="en-GB" dirty="0"/>
                        <a:t>Yes, in the last twelve months</a:t>
                      </a:r>
                    </a:p>
                  </a:txBody>
                  <a:tcPr/>
                </a:tc>
                <a:tc>
                  <a:txBody>
                    <a:bodyPr/>
                    <a:lstStyle/>
                    <a:p>
                      <a:r>
                        <a:rPr lang="en-GB" dirty="0"/>
                        <a:t>44%</a:t>
                      </a:r>
                    </a:p>
                  </a:txBody>
                  <a:tcPr/>
                </a:tc>
                <a:extLst>
                  <a:ext uri="{0D108BD9-81ED-4DB2-BD59-A6C34878D82A}">
                    <a16:rowId xmlns:a16="http://schemas.microsoft.com/office/drawing/2014/main" val="4125874021"/>
                  </a:ext>
                </a:extLst>
              </a:tr>
              <a:tr h="599965">
                <a:tc>
                  <a:txBody>
                    <a:bodyPr/>
                    <a:lstStyle/>
                    <a:p>
                      <a:r>
                        <a:rPr lang="en-GB" dirty="0"/>
                        <a:t>Yes but not in the last twelve months</a:t>
                      </a:r>
                    </a:p>
                  </a:txBody>
                  <a:tcPr/>
                </a:tc>
                <a:tc>
                  <a:txBody>
                    <a:bodyPr/>
                    <a:lstStyle/>
                    <a:p>
                      <a:r>
                        <a:rPr lang="en-GB" dirty="0"/>
                        <a:t>20%</a:t>
                      </a:r>
                    </a:p>
                  </a:txBody>
                  <a:tcPr/>
                </a:tc>
                <a:extLst>
                  <a:ext uri="{0D108BD9-81ED-4DB2-BD59-A6C34878D82A}">
                    <a16:rowId xmlns:a16="http://schemas.microsoft.com/office/drawing/2014/main" val="2242692918"/>
                  </a:ext>
                </a:extLst>
              </a:tr>
              <a:tr h="370840">
                <a:tc>
                  <a:txBody>
                    <a:bodyPr/>
                    <a:lstStyle/>
                    <a:p>
                      <a:r>
                        <a:rPr lang="en-GB" dirty="0"/>
                        <a:t>No never accessed any support</a:t>
                      </a:r>
                    </a:p>
                  </a:txBody>
                  <a:tcPr/>
                </a:tc>
                <a:tc>
                  <a:txBody>
                    <a:bodyPr/>
                    <a:lstStyle/>
                    <a:p>
                      <a:r>
                        <a:rPr lang="en-GB" dirty="0"/>
                        <a:t>31%</a:t>
                      </a:r>
                    </a:p>
                    <a:p>
                      <a:endParaRPr lang="en-GB" dirty="0"/>
                    </a:p>
                  </a:txBody>
                  <a:tcPr/>
                </a:tc>
                <a:extLst>
                  <a:ext uri="{0D108BD9-81ED-4DB2-BD59-A6C34878D82A}">
                    <a16:rowId xmlns:a16="http://schemas.microsoft.com/office/drawing/2014/main" val="1792009282"/>
                  </a:ext>
                </a:extLst>
              </a:tr>
              <a:tr h="370840">
                <a:tc>
                  <a:txBody>
                    <a:bodyPr/>
                    <a:lstStyle/>
                    <a:p>
                      <a:r>
                        <a:rPr lang="en-GB" dirty="0"/>
                        <a:t>Not answered</a:t>
                      </a:r>
                    </a:p>
                  </a:txBody>
                  <a:tcPr/>
                </a:tc>
                <a:tc>
                  <a:txBody>
                    <a:bodyPr/>
                    <a:lstStyle/>
                    <a:p>
                      <a:r>
                        <a:rPr lang="en-GB" dirty="0"/>
                        <a:t>4%</a:t>
                      </a:r>
                    </a:p>
                    <a:p>
                      <a:endParaRPr lang="en-GB" dirty="0"/>
                    </a:p>
                  </a:txBody>
                  <a:tcPr/>
                </a:tc>
                <a:extLst>
                  <a:ext uri="{0D108BD9-81ED-4DB2-BD59-A6C34878D82A}">
                    <a16:rowId xmlns:a16="http://schemas.microsoft.com/office/drawing/2014/main" val="738266316"/>
                  </a:ext>
                </a:extLst>
              </a:tr>
            </a:tbl>
          </a:graphicData>
        </a:graphic>
      </p:graphicFrame>
      <p:pic>
        <p:nvPicPr>
          <p:cNvPr id="3" name="Picture 2"/>
          <p:cNvPicPr>
            <a:picLocks noChangeAspect="1"/>
          </p:cNvPicPr>
          <p:nvPr/>
        </p:nvPicPr>
        <p:blipFill>
          <a:blip r:embed="rId2"/>
          <a:stretch>
            <a:fillRect/>
          </a:stretch>
        </p:blipFill>
        <p:spPr>
          <a:xfrm>
            <a:off x="7446897" y="1825625"/>
            <a:ext cx="4596782" cy="2773920"/>
          </a:xfrm>
          <a:prstGeom prst="rect">
            <a:avLst/>
          </a:prstGeom>
        </p:spPr>
      </p:pic>
    </p:spTree>
    <p:extLst>
      <p:ext uri="{BB962C8B-B14F-4D97-AF65-F5344CB8AC3E}">
        <p14:creationId xmlns:p14="http://schemas.microsoft.com/office/powerpoint/2010/main" val="41872038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69464-9EF8-4F6F-9F5D-28027754A493}"/>
              </a:ext>
            </a:extLst>
          </p:cNvPr>
          <p:cNvSpPr>
            <a:spLocks noGrp="1"/>
          </p:cNvSpPr>
          <p:nvPr>
            <p:ph type="title"/>
          </p:nvPr>
        </p:nvSpPr>
        <p:spPr/>
        <p:txBody>
          <a:bodyPr/>
          <a:lstStyle/>
          <a:p>
            <a:r>
              <a:rPr lang="en-GB" dirty="0"/>
              <a:t>How do you access services?</a:t>
            </a:r>
          </a:p>
        </p:txBody>
      </p:sp>
      <p:graphicFrame>
        <p:nvGraphicFramePr>
          <p:cNvPr id="4" name="Content Placeholder 3">
            <a:extLst>
              <a:ext uri="{FF2B5EF4-FFF2-40B4-BE49-F238E27FC236}">
                <a16:creationId xmlns:a16="http://schemas.microsoft.com/office/drawing/2014/main" id="{4946F726-FDCC-4BBB-ABDC-6EA800811C71}"/>
              </a:ext>
            </a:extLst>
          </p:cNvPr>
          <p:cNvGraphicFramePr>
            <a:graphicFrameLocks noGrp="1"/>
          </p:cNvGraphicFramePr>
          <p:nvPr>
            <p:ph idx="1"/>
            <p:extLst>
              <p:ext uri="{D42A27DB-BD31-4B8C-83A1-F6EECF244321}">
                <p14:modId xmlns:p14="http://schemas.microsoft.com/office/powerpoint/2010/main" val="2768808164"/>
              </p:ext>
            </p:extLst>
          </p:nvPr>
        </p:nvGraphicFramePr>
        <p:xfrm>
          <a:off x="838200" y="1825625"/>
          <a:ext cx="5437910" cy="3200400"/>
        </p:xfrm>
        <a:graphic>
          <a:graphicData uri="http://schemas.openxmlformats.org/drawingml/2006/table">
            <a:tbl>
              <a:tblPr firstRow="1" bandRow="1">
                <a:tableStyleId>{5C22544A-7EE6-4342-B048-85BDC9FD1C3A}</a:tableStyleId>
              </a:tblPr>
              <a:tblGrid>
                <a:gridCol w="2718955">
                  <a:extLst>
                    <a:ext uri="{9D8B030D-6E8A-4147-A177-3AD203B41FA5}">
                      <a16:colId xmlns:a16="http://schemas.microsoft.com/office/drawing/2014/main" val="3292811614"/>
                    </a:ext>
                  </a:extLst>
                </a:gridCol>
                <a:gridCol w="2718955">
                  <a:extLst>
                    <a:ext uri="{9D8B030D-6E8A-4147-A177-3AD203B41FA5}">
                      <a16:colId xmlns:a16="http://schemas.microsoft.com/office/drawing/2014/main" val="567304256"/>
                    </a:ext>
                  </a:extLst>
                </a:gridCol>
              </a:tblGrid>
              <a:tr h="370840">
                <a:tc>
                  <a:txBody>
                    <a:bodyPr/>
                    <a:lstStyle/>
                    <a:p>
                      <a:r>
                        <a:rPr lang="en-GB" dirty="0"/>
                        <a:t>How do you access services?</a:t>
                      </a:r>
                    </a:p>
                  </a:txBody>
                  <a:tcPr/>
                </a:tc>
                <a:tc>
                  <a:txBody>
                    <a:bodyPr/>
                    <a:lstStyle/>
                    <a:p>
                      <a:endParaRPr lang="en-GB"/>
                    </a:p>
                  </a:txBody>
                  <a:tcPr/>
                </a:tc>
                <a:extLst>
                  <a:ext uri="{0D108BD9-81ED-4DB2-BD59-A6C34878D82A}">
                    <a16:rowId xmlns:a16="http://schemas.microsoft.com/office/drawing/2014/main" val="3721357857"/>
                  </a:ext>
                </a:extLst>
              </a:tr>
              <a:tr h="370840">
                <a:tc>
                  <a:txBody>
                    <a:bodyPr/>
                    <a:lstStyle/>
                    <a:p>
                      <a:r>
                        <a:rPr lang="en-GB" dirty="0"/>
                        <a:t>Online</a:t>
                      </a:r>
                    </a:p>
                    <a:p>
                      <a:endParaRPr lang="en-GB" dirty="0"/>
                    </a:p>
                  </a:txBody>
                  <a:tcPr/>
                </a:tc>
                <a:tc>
                  <a:txBody>
                    <a:bodyPr/>
                    <a:lstStyle/>
                    <a:p>
                      <a:r>
                        <a:rPr lang="en-GB" dirty="0"/>
                        <a:t>24%</a:t>
                      </a:r>
                    </a:p>
                  </a:txBody>
                  <a:tcPr/>
                </a:tc>
                <a:extLst>
                  <a:ext uri="{0D108BD9-81ED-4DB2-BD59-A6C34878D82A}">
                    <a16:rowId xmlns:a16="http://schemas.microsoft.com/office/drawing/2014/main" val="2358772560"/>
                  </a:ext>
                </a:extLst>
              </a:tr>
              <a:tr h="370840">
                <a:tc>
                  <a:txBody>
                    <a:bodyPr/>
                    <a:lstStyle/>
                    <a:p>
                      <a:r>
                        <a:rPr lang="en-GB" dirty="0"/>
                        <a:t>Telephone</a:t>
                      </a:r>
                    </a:p>
                    <a:p>
                      <a:endParaRPr lang="en-GB" dirty="0"/>
                    </a:p>
                  </a:txBody>
                  <a:tcPr/>
                </a:tc>
                <a:tc>
                  <a:txBody>
                    <a:bodyPr/>
                    <a:lstStyle/>
                    <a:p>
                      <a:r>
                        <a:rPr lang="en-GB" dirty="0"/>
                        <a:t>32%</a:t>
                      </a:r>
                    </a:p>
                  </a:txBody>
                  <a:tcPr/>
                </a:tc>
                <a:extLst>
                  <a:ext uri="{0D108BD9-81ED-4DB2-BD59-A6C34878D82A}">
                    <a16:rowId xmlns:a16="http://schemas.microsoft.com/office/drawing/2014/main" val="4150776245"/>
                  </a:ext>
                </a:extLst>
              </a:tr>
              <a:tr h="370840">
                <a:tc>
                  <a:txBody>
                    <a:bodyPr/>
                    <a:lstStyle/>
                    <a:p>
                      <a:r>
                        <a:rPr lang="en-GB" dirty="0"/>
                        <a:t>In person</a:t>
                      </a:r>
                    </a:p>
                    <a:p>
                      <a:endParaRPr lang="en-GB" dirty="0"/>
                    </a:p>
                  </a:txBody>
                  <a:tcPr/>
                </a:tc>
                <a:tc>
                  <a:txBody>
                    <a:bodyPr/>
                    <a:lstStyle/>
                    <a:p>
                      <a:r>
                        <a:rPr lang="en-GB" dirty="0"/>
                        <a:t>13%</a:t>
                      </a:r>
                    </a:p>
                  </a:txBody>
                  <a:tcPr/>
                </a:tc>
                <a:extLst>
                  <a:ext uri="{0D108BD9-81ED-4DB2-BD59-A6C34878D82A}">
                    <a16:rowId xmlns:a16="http://schemas.microsoft.com/office/drawing/2014/main" val="4287853833"/>
                  </a:ext>
                </a:extLst>
              </a:tr>
              <a:tr h="370840">
                <a:tc>
                  <a:txBody>
                    <a:bodyPr/>
                    <a:lstStyle/>
                    <a:p>
                      <a:r>
                        <a:rPr lang="en-GB" dirty="0"/>
                        <a:t>Not answered</a:t>
                      </a:r>
                    </a:p>
                  </a:txBody>
                  <a:tcPr/>
                </a:tc>
                <a:tc>
                  <a:txBody>
                    <a:bodyPr/>
                    <a:lstStyle/>
                    <a:p>
                      <a:r>
                        <a:rPr lang="en-GB" dirty="0"/>
                        <a:t>58%</a:t>
                      </a:r>
                    </a:p>
                    <a:p>
                      <a:endParaRPr lang="en-GB" dirty="0"/>
                    </a:p>
                  </a:txBody>
                  <a:tcPr/>
                </a:tc>
                <a:extLst>
                  <a:ext uri="{0D108BD9-81ED-4DB2-BD59-A6C34878D82A}">
                    <a16:rowId xmlns:a16="http://schemas.microsoft.com/office/drawing/2014/main" val="3508765714"/>
                  </a:ext>
                </a:extLst>
              </a:tr>
            </a:tbl>
          </a:graphicData>
        </a:graphic>
      </p:graphicFrame>
      <p:pic>
        <p:nvPicPr>
          <p:cNvPr id="5" name="Picture 4"/>
          <p:cNvPicPr>
            <a:picLocks noChangeAspect="1"/>
          </p:cNvPicPr>
          <p:nvPr/>
        </p:nvPicPr>
        <p:blipFill>
          <a:blip r:embed="rId2"/>
          <a:stretch>
            <a:fillRect/>
          </a:stretch>
        </p:blipFill>
        <p:spPr>
          <a:xfrm>
            <a:off x="6496197" y="2038865"/>
            <a:ext cx="4602879" cy="2773920"/>
          </a:xfrm>
          <a:prstGeom prst="rect">
            <a:avLst/>
          </a:prstGeom>
        </p:spPr>
      </p:pic>
    </p:spTree>
    <p:extLst>
      <p:ext uri="{BB962C8B-B14F-4D97-AF65-F5344CB8AC3E}">
        <p14:creationId xmlns:p14="http://schemas.microsoft.com/office/powerpoint/2010/main" val="36420536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Accessing Support</a:t>
            </a:r>
            <a:endParaRPr lang="en-GB" dirty="0"/>
          </a:p>
        </p:txBody>
      </p:sp>
      <p:sp>
        <p:nvSpPr>
          <p:cNvPr id="3" name="Content Placeholder 2"/>
          <p:cNvSpPr>
            <a:spLocks noGrp="1"/>
          </p:cNvSpPr>
          <p:nvPr>
            <p:ph idx="1"/>
          </p:nvPr>
        </p:nvSpPr>
        <p:spPr/>
        <p:txBody>
          <a:bodyPr/>
          <a:lstStyle/>
          <a:p>
            <a:endParaRPr lang="en-GB"/>
          </a:p>
        </p:txBody>
      </p:sp>
      <p:graphicFrame>
        <p:nvGraphicFramePr>
          <p:cNvPr id="4" name="Chart 3"/>
          <p:cNvGraphicFramePr>
            <a:graphicFrameLocks/>
          </p:cNvGraphicFramePr>
          <p:nvPr>
            <p:extLst>
              <p:ext uri="{D42A27DB-BD31-4B8C-83A1-F6EECF244321}">
                <p14:modId xmlns:p14="http://schemas.microsoft.com/office/powerpoint/2010/main" val="3054875883"/>
              </p:ext>
            </p:extLst>
          </p:nvPr>
        </p:nvGraphicFramePr>
        <p:xfrm>
          <a:off x="675187" y="1449977"/>
          <a:ext cx="4850402" cy="301314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1264897564"/>
              </p:ext>
            </p:extLst>
          </p:nvPr>
        </p:nvGraphicFramePr>
        <p:xfrm>
          <a:off x="6179682" y="365125"/>
          <a:ext cx="4824549" cy="3057273"/>
        </p:xfrm>
        <a:graphic>
          <a:graphicData uri="http://schemas.openxmlformats.org/drawingml/2006/chart">
            <c:chart xmlns:c="http://schemas.openxmlformats.org/drawingml/2006/chart" xmlns:r="http://schemas.openxmlformats.org/officeDocument/2006/relationships" r:id="rId3"/>
          </a:graphicData>
        </a:graphic>
      </p:graphicFrame>
      <p:sp>
        <p:nvSpPr>
          <p:cNvPr id="6" name="Rounded Rectangular Callout 5"/>
          <p:cNvSpPr/>
          <p:nvPr/>
        </p:nvSpPr>
        <p:spPr>
          <a:xfrm>
            <a:off x="675187" y="4728754"/>
            <a:ext cx="4428309" cy="186798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Yes, I was hoping to join the Carers drop in sessions in April but they stopped.  I was eventually able to meet with the carers group via Zoom calls - which has been useful but not as good as face to face.  Other support groups I attend have stopped too. </a:t>
            </a:r>
          </a:p>
        </p:txBody>
      </p:sp>
      <p:sp>
        <p:nvSpPr>
          <p:cNvPr id="7" name="Rounded Rectangular Callout 6"/>
          <p:cNvSpPr/>
          <p:nvPr/>
        </p:nvSpPr>
        <p:spPr>
          <a:xfrm>
            <a:off x="6556056" y="3606232"/>
            <a:ext cx="4448175" cy="299051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Covid</a:t>
            </a:r>
            <a:r>
              <a:rPr lang="en-GB" dirty="0"/>
              <a:t> has meant that support has been on the phone.  This is a little more tricky than face to face.  Having said that, </a:t>
            </a:r>
            <a:r>
              <a:rPr lang="en-GB" dirty="0" smtClean="0"/>
              <a:t>being </a:t>
            </a:r>
            <a:r>
              <a:rPr lang="en-GB" dirty="0"/>
              <a:t>able to get counselling by phone has given me more flexibility to access it as I don't need to arrange care for my daughter if I don't need to leave the house</a:t>
            </a:r>
            <a:r>
              <a:rPr lang="en-GB" dirty="0" smtClean="0"/>
              <a:t>.</a:t>
            </a:r>
            <a:endParaRPr lang="en-GB" dirty="0"/>
          </a:p>
        </p:txBody>
      </p:sp>
    </p:spTree>
    <p:extLst>
      <p:ext uri="{BB962C8B-B14F-4D97-AF65-F5344CB8AC3E}">
        <p14:creationId xmlns:p14="http://schemas.microsoft.com/office/powerpoint/2010/main" val="1395851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5A9F99-D9B1-4094-A2E2-B90AC1DB7B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7FAF607-473A-4A43-A23D-BBFF5C4117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8071AB-78E0-41B7-8F32-84DA5667892A}"/>
              </a:ext>
            </a:extLst>
          </p:cNvPr>
          <p:cNvSpPr>
            <a:spLocks noGrp="1"/>
          </p:cNvSpPr>
          <p:nvPr>
            <p:ph type="title"/>
          </p:nvPr>
        </p:nvSpPr>
        <p:spPr>
          <a:xfrm>
            <a:off x="477949" y="346025"/>
            <a:ext cx="4977976" cy="1454051"/>
          </a:xfrm>
        </p:spPr>
        <p:txBody>
          <a:bodyPr>
            <a:normAutofit/>
          </a:bodyPr>
          <a:lstStyle/>
          <a:p>
            <a:r>
              <a:rPr lang="en-GB" sz="3600" dirty="0">
                <a:solidFill>
                  <a:schemeClr val="tx2"/>
                </a:solidFill>
              </a:rPr>
              <a:t>What has been most beneficial?</a:t>
            </a:r>
          </a:p>
        </p:txBody>
      </p:sp>
      <p:pic>
        <p:nvPicPr>
          <p:cNvPr id="7" name="Graphic 6" descr="Meeting">
            <a:extLst>
              <a:ext uri="{FF2B5EF4-FFF2-40B4-BE49-F238E27FC236}">
                <a16:creationId xmlns:a16="http://schemas.microsoft.com/office/drawing/2014/main" id="{D4E1B148-BB9C-495A-AB54-C5BB2DDD7B3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183647" y="2093104"/>
            <a:ext cx="3620021" cy="3620021"/>
          </a:xfrm>
          <a:prstGeom prst="rect">
            <a:avLst/>
          </a:prstGeom>
        </p:spPr>
      </p:pic>
      <p:sp>
        <p:nvSpPr>
          <p:cNvPr id="25" name="Content Placeholder 2">
            <a:extLst>
              <a:ext uri="{FF2B5EF4-FFF2-40B4-BE49-F238E27FC236}">
                <a16:creationId xmlns:a16="http://schemas.microsoft.com/office/drawing/2014/main" id="{65371440-B78D-4D15-AFFB-3F3F1A87D432}"/>
              </a:ext>
            </a:extLst>
          </p:cNvPr>
          <p:cNvSpPr>
            <a:spLocks noGrp="1"/>
          </p:cNvSpPr>
          <p:nvPr>
            <p:ph idx="1"/>
          </p:nvPr>
        </p:nvSpPr>
        <p:spPr>
          <a:xfrm>
            <a:off x="6090574" y="2421682"/>
            <a:ext cx="4977578" cy="3639289"/>
          </a:xfrm>
        </p:spPr>
        <p:txBody>
          <a:bodyPr anchor="ctr">
            <a:normAutofit/>
          </a:bodyPr>
          <a:lstStyle/>
          <a:p>
            <a:endParaRPr lang="en-GB" sz="1800" dirty="0">
              <a:solidFill>
                <a:srgbClr val="FF0000"/>
              </a:solidFill>
            </a:endParaRPr>
          </a:p>
        </p:txBody>
      </p:sp>
      <p:grpSp>
        <p:nvGrpSpPr>
          <p:cNvPr id="14" name="Group 13">
            <a:extLst>
              <a:ext uri="{FF2B5EF4-FFF2-40B4-BE49-F238E27FC236}">
                <a16:creationId xmlns:a16="http://schemas.microsoft.com/office/drawing/2014/main" id="{C5F6476F-D303-44D3-B30F-1BA348F0F64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15" name="Freeform: Shape 14">
              <a:extLst>
                <a:ext uri="{FF2B5EF4-FFF2-40B4-BE49-F238E27FC236}">
                  <a16:creationId xmlns:a16="http://schemas.microsoft.com/office/drawing/2014/main" id="{C972EB4B-0539-4430-9340-8117B9D7C32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A5348F-9FF6-485F-898D-1BED7EC727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3B89F41-1D91-447A-88C5-8A917809FE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Rounded Rectangular Callout 2"/>
          <p:cNvSpPr/>
          <p:nvPr/>
        </p:nvSpPr>
        <p:spPr>
          <a:xfrm>
            <a:off x="5312637" y="5207190"/>
            <a:ext cx="1396538" cy="1271847"/>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Meeting other carers</a:t>
            </a:r>
          </a:p>
        </p:txBody>
      </p:sp>
      <p:sp>
        <p:nvSpPr>
          <p:cNvPr id="13" name="Rounded Rectangular Callout 12"/>
          <p:cNvSpPr/>
          <p:nvPr/>
        </p:nvSpPr>
        <p:spPr>
          <a:xfrm>
            <a:off x="307979" y="2200219"/>
            <a:ext cx="3836213" cy="2630689"/>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t>Availability of knowledgeable and professional staff who understand the challenges that face carers, to help you find appropriate support, both emotional and financial</a:t>
            </a:r>
            <a:endParaRPr lang="en-GB" dirty="0"/>
          </a:p>
        </p:txBody>
      </p:sp>
      <p:sp>
        <p:nvSpPr>
          <p:cNvPr id="18" name="Rounded Rectangular Callout 17"/>
          <p:cNvSpPr/>
          <p:nvPr/>
        </p:nvSpPr>
        <p:spPr>
          <a:xfrm>
            <a:off x="8499967" y="3903114"/>
            <a:ext cx="2216323" cy="2147281"/>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bg1"/>
                </a:solidFill>
              </a:rPr>
              <a:t>Someone at the end of the phone who knows and understands if I need help</a:t>
            </a:r>
          </a:p>
        </p:txBody>
      </p:sp>
      <p:sp>
        <p:nvSpPr>
          <p:cNvPr id="19" name="Rounded Rectangular Callout 18"/>
          <p:cNvSpPr/>
          <p:nvPr/>
        </p:nvSpPr>
        <p:spPr>
          <a:xfrm>
            <a:off x="4792201" y="565645"/>
            <a:ext cx="1644565" cy="156842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bg1"/>
                </a:solidFill>
              </a:rPr>
              <a:t>Listening ear and offer of practical help</a:t>
            </a:r>
          </a:p>
        </p:txBody>
      </p:sp>
      <p:sp>
        <p:nvSpPr>
          <p:cNvPr id="20" name="Rounded Rectangular Callout 19"/>
          <p:cNvSpPr/>
          <p:nvPr/>
        </p:nvSpPr>
        <p:spPr>
          <a:xfrm>
            <a:off x="7803668" y="346025"/>
            <a:ext cx="2655618" cy="2458661"/>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Counselling was very helpful as it gave the opportunity to talk about issues that I didn’t want to worry my family and friends about</a:t>
            </a:r>
          </a:p>
        </p:txBody>
      </p:sp>
    </p:spTree>
    <p:extLst>
      <p:ext uri="{BB962C8B-B14F-4D97-AF65-F5344CB8AC3E}">
        <p14:creationId xmlns:p14="http://schemas.microsoft.com/office/powerpoint/2010/main" val="2717178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1DD2D-D236-4A98-BE8E-ADA163132A80}"/>
              </a:ext>
            </a:extLst>
          </p:cNvPr>
          <p:cNvSpPr>
            <a:spLocks noGrp="1"/>
          </p:cNvSpPr>
          <p:nvPr>
            <p:ph type="title"/>
          </p:nvPr>
        </p:nvSpPr>
        <p:spPr/>
        <p:txBody>
          <a:bodyPr/>
          <a:lstStyle/>
          <a:p>
            <a:r>
              <a:rPr lang="en-GB" dirty="0"/>
              <a:t>Do you think that current carers services support you in your caring role?</a:t>
            </a:r>
          </a:p>
        </p:txBody>
      </p:sp>
      <p:graphicFrame>
        <p:nvGraphicFramePr>
          <p:cNvPr id="4" name="Content Placeholder 3">
            <a:extLst>
              <a:ext uri="{FF2B5EF4-FFF2-40B4-BE49-F238E27FC236}">
                <a16:creationId xmlns:a16="http://schemas.microsoft.com/office/drawing/2014/main" id="{2F2B175A-BF80-4FF6-9622-E66E24F5A16B}"/>
              </a:ext>
            </a:extLst>
          </p:cNvPr>
          <p:cNvGraphicFramePr>
            <a:graphicFrameLocks noGrp="1"/>
          </p:cNvGraphicFramePr>
          <p:nvPr>
            <p:ph idx="1"/>
            <p:extLst>
              <p:ext uri="{D42A27DB-BD31-4B8C-83A1-F6EECF244321}">
                <p14:modId xmlns:p14="http://schemas.microsoft.com/office/powerpoint/2010/main" val="3015980032"/>
              </p:ext>
            </p:extLst>
          </p:nvPr>
        </p:nvGraphicFramePr>
        <p:xfrm>
          <a:off x="838200" y="1825625"/>
          <a:ext cx="6069676" cy="3474720"/>
        </p:xfrm>
        <a:graphic>
          <a:graphicData uri="http://schemas.openxmlformats.org/drawingml/2006/table">
            <a:tbl>
              <a:tblPr firstRow="1" bandRow="1">
                <a:tableStyleId>{5C22544A-7EE6-4342-B048-85BDC9FD1C3A}</a:tableStyleId>
              </a:tblPr>
              <a:tblGrid>
                <a:gridCol w="3034838">
                  <a:extLst>
                    <a:ext uri="{9D8B030D-6E8A-4147-A177-3AD203B41FA5}">
                      <a16:colId xmlns:a16="http://schemas.microsoft.com/office/drawing/2014/main" val="3641867821"/>
                    </a:ext>
                  </a:extLst>
                </a:gridCol>
                <a:gridCol w="3034838">
                  <a:extLst>
                    <a:ext uri="{9D8B030D-6E8A-4147-A177-3AD203B41FA5}">
                      <a16:colId xmlns:a16="http://schemas.microsoft.com/office/drawing/2014/main" val="1438514997"/>
                    </a:ext>
                  </a:extLst>
                </a:gridCol>
              </a:tblGrid>
              <a:tr h="370840">
                <a:tc>
                  <a:txBody>
                    <a:bodyPr/>
                    <a:lstStyle/>
                    <a:p>
                      <a:r>
                        <a:rPr lang="en-GB" dirty="0"/>
                        <a:t>Do you think that current carers services support you in your caring role?</a:t>
                      </a:r>
                    </a:p>
                  </a:txBody>
                  <a:tcPr/>
                </a:tc>
                <a:tc>
                  <a:txBody>
                    <a:bodyPr/>
                    <a:lstStyle/>
                    <a:p>
                      <a:endParaRPr lang="en-GB"/>
                    </a:p>
                  </a:txBody>
                  <a:tcPr/>
                </a:tc>
                <a:extLst>
                  <a:ext uri="{0D108BD9-81ED-4DB2-BD59-A6C34878D82A}">
                    <a16:rowId xmlns:a16="http://schemas.microsoft.com/office/drawing/2014/main" val="583064720"/>
                  </a:ext>
                </a:extLst>
              </a:tr>
              <a:tr h="370840">
                <a:tc>
                  <a:txBody>
                    <a:bodyPr/>
                    <a:lstStyle/>
                    <a:p>
                      <a:r>
                        <a:rPr lang="en-GB" dirty="0"/>
                        <a:t>Yes</a:t>
                      </a:r>
                    </a:p>
                    <a:p>
                      <a:endParaRPr lang="en-GB" dirty="0"/>
                    </a:p>
                  </a:txBody>
                  <a:tcPr/>
                </a:tc>
                <a:tc>
                  <a:txBody>
                    <a:bodyPr/>
                    <a:lstStyle/>
                    <a:p>
                      <a:r>
                        <a:rPr lang="en-GB" dirty="0"/>
                        <a:t>20%</a:t>
                      </a:r>
                    </a:p>
                  </a:txBody>
                  <a:tcPr/>
                </a:tc>
                <a:extLst>
                  <a:ext uri="{0D108BD9-81ED-4DB2-BD59-A6C34878D82A}">
                    <a16:rowId xmlns:a16="http://schemas.microsoft.com/office/drawing/2014/main" val="2296726483"/>
                  </a:ext>
                </a:extLst>
              </a:tr>
              <a:tr h="370840">
                <a:tc>
                  <a:txBody>
                    <a:bodyPr/>
                    <a:lstStyle/>
                    <a:p>
                      <a:r>
                        <a:rPr lang="en-GB" dirty="0"/>
                        <a:t>No</a:t>
                      </a:r>
                    </a:p>
                    <a:p>
                      <a:endParaRPr lang="en-GB" dirty="0"/>
                    </a:p>
                  </a:txBody>
                  <a:tcPr/>
                </a:tc>
                <a:tc>
                  <a:txBody>
                    <a:bodyPr/>
                    <a:lstStyle/>
                    <a:p>
                      <a:r>
                        <a:rPr lang="en-GB" dirty="0"/>
                        <a:t>5%</a:t>
                      </a:r>
                    </a:p>
                  </a:txBody>
                  <a:tcPr/>
                </a:tc>
                <a:extLst>
                  <a:ext uri="{0D108BD9-81ED-4DB2-BD59-A6C34878D82A}">
                    <a16:rowId xmlns:a16="http://schemas.microsoft.com/office/drawing/2014/main" val="2779538800"/>
                  </a:ext>
                </a:extLst>
              </a:tr>
              <a:tr h="370840">
                <a:tc>
                  <a:txBody>
                    <a:bodyPr/>
                    <a:lstStyle/>
                    <a:p>
                      <a:r>
                        <a:rPr lang="en-GB" dirty="0"/>
                        <a:t>Partially</a:t>
                      </a:r>
                    </a:p>
                    <a:p>
                      <a:endParaRPr lang="en-GB" dirty="0"/>
                    </a:p>
                  </a:txBody>
                  <a:tcPr/>
                </a:tc>
                <a:tc>
                  <a:txBody>
                    <a:bodyPr/>
                    <a:lstStyle/>
                    <a:p>
                      <a:r>
                        <a:rPr lang="en-GB" dirty="0"/>
                        <a:t>17%</a:t>
                      </a:r>
                    </a:p>
                  </a:txBody>
                  <a:tcPr/>
                </a:tc>
                <a:extLst>
                  <a:ext uri="{0D108BD9-81ED-4DB2-BD59-A6C34878D82A}">
                    <a16:rowId xmlns:a16="http://schemas.microsoft.com/office/drawing/2014/main" val="1744648307"/>
                  </a:ext>
                </a:extLst>
              </a:tr>
              <a:tr h="370840">
                <a:tc>
                  <a:txBody>
                    <a:bodyPr/>
                    <a:lstStyle/>
                    <a:p>
                      <a:endParaRPr lang="en-GB" dirty="0"/>
                    </a:p>
                    <a:p>
                      <a:r>
                        <a:rPr lang="en-GB" dirty="0"/>
                        <a:t>Not answered</a:t>
                      </a:r>
                    </a:p>
                  </a:txBody>
                  <a:tcPr/>
                </a:tc>
                <a:tc>
                  <a:txBody>
                    <a:bodyPr/>
                    <a:lstStyle/>
                    <a:p>
                      <a:r>
                        <a:rPr lang="en-GB" dirty="0"/>
                        <a:t>56%</a:t>
                      </a:r>
                    </a:p>
                  </a:txBody>
                  <a:tcPr/>
                </a:tc>
                <a:extLst>
                  <a:ext uri="{0D108BD9-81ED-4DB2-BD59-A6C34878D82A}">
                    <a16:rowId xmlns:a16="http://schemas.microsoft.com/office/drawing/2014/main" val="4188326621"/>
                  </a:ext>
                </a:extLst>
              </a:tr>
            </a:tbl>
          </a:graphicData>
        </a:graphic>
      </p:graphicFrame>
      <p:pic>
        <p:nvPicPr>
          <p:cNvPr id="3" name="Picture 2"/>
          <p:cNvPicPr>
            <a:picLocks noChangeAspect="1"/>
          </p:cNvPicPr>
          <p:nvPr/>
        </p:nvPicPr>
        <p:blipFill>
          <a:blip r:embed="rId2"/>
          <a:stretch>
            <a:fillRect/>
          </a:stretch>
        </p:blipFill>
        <p:spPr>
          <a:xfrm>
            <a:off x="7407565" y="2379845"/>
            <a:ext cx="4243184" cy="2048434"/>
          </a:xfrm>
          <a:prstGeom prst="rect">
            <a:avLst/>
          </a:prstGeom>
        </p:spPr>
      </p:pic>
    </p:spTree>
    <p:extLst>
      <p:ext uri="{BB962C8B-B14F-4D97-AF65-F5344CB8AC3E}">
        <p14:creationId xmlns:p14="http://schemas.microsoft.com/office/powerpoint/2010/main" val="4259476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BD8C1-D4BD-46EE-AF4F-A6E9D8916400}"/>
              </a:ext>
            </a:extLst>
          </p:cNvPr>
          <p:cNvSpPr>
            <a:spLocks noGrp="1"/>
          </p:cNvSpPr>
          <p:nvPr>
            <p:ph type="title"/>
          </p:nvPr>
        </p:nvSpPr>
        <p:spPr/>
        <p:txBody>
          <a:bodyPr/>
          <a:lstStyle/>
          <a:p>
            <a:r>
              <a:rPr lang="en-GB" dirty="0"/>
              <a:t>Priorities – what is most important to you?</a:t>
            </a:r>
          </a:p>
        </p:txBody>
      </p:sp>
      <p:graphicFrame>
        <p:nvGraphicFramePr>
          <p:cNvPr id="4" name="Content Placeholder 3">
            <a:extLst>
              <a:ext uri="{FF2B5EF4-FFF2-40B4-BE49-F238E27FC236}">
                <a16:creationId xmlns:a16="http://schemas.microsoft.com/office/drawing/2014/main" id="{FAAB6CC6-DE7E-401B-B4F0-7C93510423DE}"/>
              </a:ext>
            </a:extLst>
          </p:cNvPr>
          <p:cNvGraphicFramePr>
            <a:graphicFrameLocks noGrp="1"/>
          </p:cNvGraphicFramePr>
          <p:nvPr>
            <p:ph idx="1"/>
            <p:extLst>
              <p:ext uri="{D42A27DB-BD31-4B8C-83A1-F6EECF244321}">
                <p14:modId xmlns:p14="http://schemas.microsoft.com/office/powerpoint/2010/main" val="387454313"/>
              </p:ext>
            </p:extLst>
          </p:nvPr>
        </p:nvGraphicFramePr>
        <p:xfrm>
          <a:off x="838200" y="1551305"/>
          <a:ext cx="6435436" cy="48514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328185213"/>
                    </a:ext>
                  </a:extLst>
                </a:gridCol>
                <a:gridCol w="1177636">
                  <a:extLst>
                    <a:ext uri="{9D8B030D-6E8A-4147-A177-3AD203B41FA5}">
                      <a16:colId xmlns:a16="http://schemas.microsoft.com/office/drawing/2014/main" val="2668162091"/>
                    </a:ext>
                  </a:extLst>
                </a:gridCol>
              </a:tblGrid>
              <a:tr h="370840">
                <a:tc>
                  <a:txBody>
                    <a:bodyPr/>
                    <a:lstStyle/>
                    <a:p>
                      <a:r>
                        <a:rPr lang="en-GB" dirty="0"/>
                        <a:t>Priorities as a Carer – what is most important to you?</a:t>
                      </a:r>
                    </a:p>
                  </a:txBody>
                  <a:tcPr/>
                </a:tc>
                <a:tc>
                  <a:txBody>
                    <a:bodyPr/>
                    <a:lstStyle/>
                    <a:p>
                      <a:endParaRPr lang="en-GB"/>
                    </a:p>
                  </a:txBody>
                  <a:tcPr/>
                </a:tc>
                <a:extLst>
                  <a:ext uri="{0D108BD9-81ED-4DB2-BD59-A6C34878D82A}">
                    <a16:rowId xmlns:a16="http://schemas.microsoft.com/office/drawing/2014/main" val="1301997385"/>
                  </a:ext>
                </a:extLst>
              </a:tr>
              <a:tr h="370840">
                <a:tc>
                  <a:txBody>
                    <a:bodyPr/>
                    <a:lstStyle/>
                    <a:p>
                      <a:r>
                        <a:rPr lang="en-GB" dirty="0"/>
                        <a:t>Being recognised, acknowledged and valued as a carer</a:t>
                      </a:r>
                    </a:p>
                    <a:p>
                      <a:endParaRPr lang="en-GB" dirty="0"/>
                    </a:p>
                  </a:txBody>
                  <a:tcPr/>
                </a:tc>
                <a:tc>
                  <a:txBody>
                    <a:bodyPr/>
                    <a:lstStyle/>
                    <a:p>
                      <a:r>
                        <a:rPr lang="en-GB" dirty="0"/>
                        <a:t>39%</a:t>
                      </a:r>
                    </a:p>
                  </a:txBody>
                  <a:tcPr/>
                </a:tc>
                <a:extLst>
                  <a:ext uri="{0D108BD9-81ED-4DB2-BD59-A6C34878D82A}">
                    <a16:rowId xmlns:a16="http://schemas.microsoft.com/office/drawing/2014/main" val="993455722"/>
                  </a:ext>
                </a:extLst>
              </a:tr>
              <a:tr h="370840">
                <a:tc>
                  <a:txBody>
                    <a:bodyPr/>
                    <a:lstStyle/>
                    <a:p>
                      <a:r>
                        <a:rPr lang="en-GB" dirty="0"/>
                        <a:t>Improving and maintaining my personal health and wellbeing</a:t>
                      </a:r>
                    </a:p>
                  </a:txBody>
                  <a:tcPr/>
                </a:tc>
                <a:tc>
                  <a:txBody>
                    <a:bodyPr/>
                    <a:lstStyle/>
                    <a:p>
                      <a:r>
                        <a:rPr lang="en-GB" dirty="0"/>
                        <a:t>41%</a:t>
                      </a:r>
                    </a:p>
                  </a:txBody>
                  <a:tcPr/>
                </a:tc>
                <a:extLst>
                  <a:ext uri="{0D108BD9-81ED-4DB2-BD59-A6C34878D82A}">
                    <a16:rowId xmlns:a16="http://schemas.microsoft.com/office/drawing/2014/main" val="2534210719"/>
                  </a:ext>
                </a:extLst>
              </a:tr>
              <a:tr h="370840">
                <a:tc>
                  <a:txBody>
                    <a:bodyPr/>
                    <a:lstStyle/>
                    <a:p>
                      <a:r>
                        <a:rPr lang="en-GB" dirty="0"/>
                        <a:t>Accessing/maintaining education or employment</a:t>
                      </a:r>
                    </a:p>
                    <a:p>
                      <a:endParaRPr lang="en-GB" dirty="0"/>
                    </a:p>
                  </a:txBody>
                  <a:tcPr/>
                </a:tc>
                <a:tc>
                  <a:txBody>
                    <a:bodyPr/>
                    <a:lstStyle/>
                    <a:p>
                      <a:r>
                        <a:rPr lang="en-GB" dirty="0"/>
                        <a:t>12%</a:t>
                      </a:r>
                    </a:p>
                  </a:txBody>
                  <a:tcPr/>
                </a:tc>
                <a:extLst>
                  <a:ext uri="{0D108BD9-81ED-4DB2-BD59-A6C34878D82A}">
                    <a16:rowId xmlns:a16="http://schemas.microsoft.com/office/drawing/2014/main" val="1824114009"/>
                  </a:ext>
                </a:extLst>
              </a:tr>
              <a:tr h="370840">
                <a:tc>
                  <a:txBody>
                    <a:bodyPr/>
                    <a:lstStyle/>
                    <a:p>
                      <a:r>
                        <a:rPr lang="en-GB" dirty="0"/>
                        <a:t>Balancing my own life with my caring role</a:t>
                      </a:r>
                    </a:p>
                    <a:p>
                      <a:endParaRPr lang="en-GB" dirty="0"/>
                    </a:p>
                  </a:txBody>
                  <a:tcPr/>
                </a:tc>
                <a:tc>
                  <a:txBody>
                    <a:bodyPr/>
                    <a:lstStyle/>
                    <a:p>
                      <a:r>
                        <a:rPr lang="en-GB" dirty="0"/>
                        <a:t>57%</a:t>
                      </a:r>
                    </a:p>
                  </a:txBody>
                  <a:tcPr/>
                </a:tc>
                <a:extLst>
                  <a:ext uri="{0D108BD9-81ED-4DB2-BD59-A6C34878D82A}">
                    <a16:rowId xmlns:a16="http://schemas.microsoft.com/office/drawing/2014/main" val="2896510019"/>
                  </a:ext>
                </a:extLst>
              </a:tr>
              <a:tr h="370840">
                <a:tc>
                  <a:txBody>
                    <a:bodyPr/>
                    <a:lstStyle/>
                    <a:p>
                      <a:r>
                        <a:rPr lang="en-GB" dirty="0"/>
                        <a:t>To be socially active and not become lonely or isolated</a:t>
                      </a:r>
                    </a:p>
                    <a:p>
                      <a:endParaRPr lang="en-GB" dirty="0"/>
                    </a:p>
                  </a:txBody>
                  <a:tcPr/>
                </a:tc>
                <a:tc>
                  <a:txBody>
                    <a:bodyPr/>
                    <a:lstStyle/>
                    <a:p>
                      <a:r>
                        <a:rPr lang="en-GB" dirty="0"/>
                        <a:t>34%</a:t>
                      </a:r>
                    </a:p>
                  </a:txBody>
                  <a:tcPr/>
                </a:tc>
                <a:extLst>
                  <a:ext uri="{0D108BD9-81ED-4DB2-BD59-A6C34878D82A}">
                    <a16:rowId xmlns:a16="http://schemas.microsoft.com/office/drawing/2014/main" val="1322341826"/>
                  </a:ext>
                </a:extLst>
              </a:tr>
              <a:tr h="370840">
                <a:tc>
                  <a:txBody>
                    <a:bodyPr/>
                    <a:lstStyle/>
                    <a:p>
                      <a:r>
                        <a:rPr lang="en-GB" dirty="0"/>
                        <a:t>Other</a:t>
                      </a:r>
                    </a:p>
                    <a:p>
                      <a:endParaRPr lang="en-GB" dirty="0"/>
                    </a:p>
                  </a:txBody>
                  <a:tcPr/>
                </a:tc>
                <a:tc>
                  <a:txBody>
                    <a:bodyPr/>
                    <a:lstStyle/>
                    <a:p>
                      <a:r>
                        <a:rPr lang="en-GB" dirty="0"/>
                        <a:t>4%</a:t>
                      </a:r>
                    </a:p>
                  </a:txBody>
                  <a:tcPr/>
                </a:tc>
                <a:extLst>
                  <a:ext uri="{0D108BD9-81ED-4DB2-BD59-A6C34878D82A}">
                    <a16:rowId xmlns:a16="http://schemas.microsoft.com/office/drawing/2014/main" val="2417379480"/>
                  </a:ext>
                </a:extLst>
              </a:tr>
              <a:tr h="370840">
                <a:tc>
                  <a:txBody>
                    <a:bodyPr/>
                    <a:lstStyle/>
                    <a:p>
                      <a:r>
                        <a:rPr lang="en-GB" dirty="0"/>
                        <a:t>Not answered</a:t>
                      </a:r>
                    </a:p>
                    <a:p>
                      <a:endParaRPr lang="en-GB" dirty="0"/>
                    </a:p>
                  </a:txBody>
                  <a:tcPr/>
                </a:tc>
                <a:tc>
                  <a:txBody>
                    <a:bodyPr/>
                    <a:lstStyle/>
                    <a:p>
                      <a:r>
                        <a:rPr lang="en-GB" dirty="0"/>
                        <a:t>5%</a:t>
                      </a:r>
                    </a:p>
                  </a:txBody>
                  <a:tcPr/>
                </a:tc>
                <a:extLst>
                  <a:ext uri="{0D108BD9-81ED-4DB2-BD59-A6C34878D82A}">
                    <a16:rowId xmlns:a16="http://schemas.microsoft.com/office/drawing/2014/main" val="2054689635"/>
                  </a:ext>
                </a:extLst>
              </a:tr>
            </a:tbl>
          </a:graphicData>
        </a:graphic>
      </p:graphicFrame>
      <p:pic>
        <p:nvPicPr>
          <p:cNvPr id="3" name="Picture 2"/>
          <p:cNvPicPr>
            <a:picLocks noChangeAspect="1"/>
          </p:cNvPicPr>
          <p:nvPr/>
        </p:nvPicPr>
        <p:blipFill>
          <a:blip r:embed="rId2"/>
          <a:stretch>
            <a:fillRect/>
          </a:stretch>
        </p:blipFill>
        <p:spPr>
          <a:xfrm>
            <a:off x="7468786" y="2308047"/>
            <a:ext cx="4602879" cy="2773920"/>
          </a:xfrm>
          <a:prstGeom prst="rect">
            <a:avLst/>
          </a:prstGeom>
        </p:spPr>
      </p:pic>
    </p:spTree>
    <p:extLst>
      <p:ext uri="{BB962C8B-B14F-4D97-AF65-F5344CB8AC3E}">
        <p14:creationId xmlns:p14="http://schemas.microsoft.com/office/powerpoint/2010/main" val="31829844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0FBED-89BE-4964-A5AE-36705CC02547}"/>
              </a:ext>
            </a:extLst>
          </p:cNvPr>
          <p:cNvSpPr>
            <a:spLocks noGrp="1"/>
          </p:cNvSpPr>
          <p:nvPr>
            <p:ph type="title"/>
          </p:nvPr>
        </p:nvSpPr>
        <p:spPr>
          <a:xfrm>
            <a:off x="804672" y="1243013"/>
            <a:ext cx="3855720" cy="4371974"/>
          </a:xfrm>
        </p:spPr>
        <p:txBody>
          <a:bodyPr>
            <a:normAutofit/>
          </a:bodyPr>
          <a:lstStyle/>
          <a:p>
            <a:r>
              <a:rPr lang="en-GB" sz="3600" dirty="0">
                <a:solidFill>
                  <a:schemeClr val="accent1"/>
                </a:solidFill>
              </a:rPr>
              <a:t>Priorities – what is most important to you?</a:t>
            </a:r>
            <a:endParaRPr lang="en-GB" sz="3600" dirty="0">
              <a:solidFill>
                <a:schemeClr val="tx2"/>
              </a:solidFill>
            </a:endParaRPr>
          </a:p>
        </p:txBody>
      </p:sp>
      <p:sp>
        <p:nvSpPr>
          <p:cNvPr id="3" name="Content Placeholder 2">
            <a:extLst>
              <a:ext uri="{FF2B5EF4-FFF2-40B4-BE49-F238E27FC236}">
                <a16:creationId xmlns:a16="http://schemas.microsoft.com/office/drawing/2014/main" id="{C8D6E94C-E8C4-4605-B2D9-734030E01466}"/>
              </a:ext>
            </a:extLst>
          </p:cNvPr>
          <p:cNvSpPr>
            <a:spLocks noGrp="1"/>
          </p:cNvSpPr>
          <p:nvPr>
            <p:ph idx="1"/>
          </p:nvPr>
        </p:nvSpPr>
        <p:spPr>
          <a:xfrm>
            <a:off x="6632812" y="1032987"/>
            <a:ext cx="4919108" cy="4792027"/>
          </a:xfrm>
        </p:spPr>
        <p:txBody>
          <a:bodyPr anchor="ctr">
            <a:normAutofit/>
          </a:bodyPr>
          <a:lstStyle/>
          <a:p>
            <a:endParaRPr lang="en-GB" sz="2000" dirty="0">
              <a:solidFill>
                <a:schemeClr val="tx2"/>
              </a:solidFill>
            </a:endParaRPr>
          </a:p>
        </p:txBody>
      </p:sp>
      <p:sp>
        <p:nvSpPr>
          <p:cNvPr id="5" name="Rounded Rectangular Callout 4"/>
          <p:cNvSpPr/>
          <p:nvPr/>
        </p:nvSpPr>
        <p:spPr>
          <a:xfrm>
            <a:off x="2540561" y="4813069"/>
            <a:ext cx="2085750" cy="136328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Financial support</a:t>
            </a:r>
          </a:p>
        </p:txBody>
      </p:sp>
      <p:sp>
        <p:nvSpPr>
          <p:cNvPr id="6" name="Rounded Rectangular Callout 5"/>
          <p:cNvSpPr/>
          <p:nvPr/>
        </p:nvSpPr>
        <p:spPr>
          <a:xfrm>
            <a:off x="4842298" y="2597987"/>
            <a:ext cx="2283229" cy="1915823"/>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Making sure the person I care for is adequately looked after and that I access all services available for him</a:t>
            </a:r>
          </a:p>
        </p:txBody>
      </p:sp>
      <p:sp>
        <p:nvSpPr>
          <p:cNvPr id="8" name="Rounded Rectangular Callout 7"/>
          <p:cNvSpPr/>
          <p:nvPr/>
        </p:nvSpPr>
        <p:spPr>
          <a:xfrm>
            <a:off x="5589937" y="621765"/>
            <a:ext cx="2085750" cy="136328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They are all equally important to me</a:t>
            </a:r>
          </a:p>
        </p:txBody>
      </p:sp>
      <p:sp>
        <p:nvSpPr>
          <p:cNvPr id="9" name="Rounded Rectangular Callout 8"/>
          <p:cNvSpPr/>
          <p:nvPr/>
        </p:nvSpPr>
        <p:spPr>
          <a:xfrm>
            <a:off x="7289152" y="3274089"/>
            <a:ext cx="3435928" cy="222062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I find being a full time carer very demanding.  Before the coronavirus we had respite at a care home. That gave me a rest and recovery.  However with the virus we have not had that. Lack of visiting makes that worse</a:t>
            </a:r>
          </a:p>
        </p:txBody>
      </p:sp>
      <p:sp>
        <p:nvSpPr>
          <p:cNvPr id="10" name="Rounded Rectangular Callout 9"/>
          <p:cNvSpPr/>
          <p:nvPr/>
        </p:nvSpPr>
        <p:spPr>
          <a:xfrm>
            <a:off x="8858595" y="865325"/>
            <a:ext cx="2283229" cy="1915823"/>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To get my daughter some sort of life, and know she will be able to cope when I’m not here</a:t>
            </a:r>
          </a:p>
        </p:txBody>
      </p:sp>
    </p:spTree>
    <p:extLst>
      <p:ext uri="{BB962C8B-B14F-4D97-AF65-F5344CB8AC3E}">
        <p14:creationId xmlns:p14="http://schemas.microsoft.com/office/powerpoint/2010/main" val="17985937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9D9E2-FA1F-4EB0-A85A-038381AB5BBE}"/>
              </a:ext>
            </a:extLst>
          </p:cNvPr>
          <p:cNvSpPr>
            <a:spLocks noGrp="1"/>
          </p:cNvSpPr>
          <p:nvPr>
            <p:ph type="title"/>
          </p:nvPr>
        </p:nvSpPr>
        <p:spPr/>
        <p:txBody>
          <a:bodyPr/>
          <a:lstStyle/>
          <a:p>
            <a:r>
              <a:rPr lang="en-GB" dirty="0"/>
              <a:t>Priorities for services</a:t>
            </a:r>
          </a:p>
        </p:txBody>
      </p:sp>
      <p:graphicFrame>
        <p:nvGraphicFramePr>
          <p:cNvPr id="4" name="Content Placeholder 3">
            <a:extLst>
              <a:ext uri="{FF2B5EF4-FFF2-40B4-BE49-F238E27FC236}">
                <a16:creationId xmlns:a16="http://schemas.microsoft.com/office/drawing/2014/main" id="{A2B976B8-9745-47F2-85D3-52FAC1A7B301}"/>
              </a:ext>
            </a:extLst>
          </p:cNvPr>
          <p:cNvGraphicFramePr>
            <a:graphicFrameLocks noGrp="1"/>
          </p:cNvGraphicFramePr>
          <p:nvPr>
            <p:ph idx="1"/>
            <p:extLst>
              <p:ext uri="{D42A27DB-BD31-4B8C-83A1-F6EECF244321}">
                <p14:modId xmlns:p14="http://schemas.microsoft.com/office/powerpoint/2010/main" val="1360223182"/>
              </p:ext>
            </p:extLst>
          </p:nvPr>
        </p:nvGraphicFramePr>
        <p:xfrm>
          <a:off x="505691" y="1376738"/>
          <a:ext cx="6535190" cy="5054600"/>
        </p:xfrm>
        <a:graphic>
          <a:graphicData uri="http://schemas.openxmlformats.org/drawingml/2006/table">
            <a:tbl>
              <a:tblPr firstRow="1" bandRow="1">
                <a:tableStyleId>{5C22544A-7EE6-4342-B048-85BDC9FD1C3A}</a:tableStyleId>
              </a:tblPr>
              <a:tblGrid>
                <a:gridCol w="3267595">
                  <a:extLst>
                    <a:ext uri="{9D8B030D-6E8A-4147-A177-3AD203B41FA5}">
                      <a16:colId xmlns:a16="http://schemas.microsoft.com/office/drawing/2014/main" val="2031798484"/>
                    </a:ext>
                  </a:extLst>
                </a:gridCol>
                <a:gridCol w="3267595">
                  <a:extLst>
                    <a:ext uri="{9D8B030D-6E8A-4147-A177-3AD203B41FA5}">
                      <a16:colId xmlns:a16="http://schemas.microsoft.com/office/drawing/2014/main" val="2951913655"/>
                    </a:ext>
                  </a:extLst>
                </a:gridCol>
              </a:tblGrid>
              <a:tr h="370840">
                <a:tc>
                  <a:txBody>
                    <a:bodyPr/>
                    <a:lstStyle/>
                    <a:p>
                      <a:r>
                        <a:rPr lang="en-GB" dirty="0"/>
                        <a:t>Carers services and support – what are the priorities?</a:t>
                      </a:r>
                    </a:p>
                  </a:txBody>
                  <a:tcPr/>
                </a:tc>
                <a:tc>
                  <a:txBody>
                    <a:bodyPr/>
                    <a:lstStyle/>
                    <a:p>
                      <a:endParaRPr lang="en-GB"/>
                    </a:p>
                  </a:txBody>
                  <a:tcPr/>
                </a:tc>
                <a:extLst>
                  <a:ext uri="{0D108BD9-81ED-4DB2-BD59-A6C34878D82A}">
                    <a16:rowId xmlns:a16="http://schemas.microsoft.com/office/drawing/2014/main" val="2600631573"/>
                  </a:ext>
                </a:extLst>
              </a:tr>
              <a:tr h="370840">
                <a:tc>
                  <a:txBody>
                    <a:bodyPr/>
                    <a:lstStyle/>
                    <a:p>
                      <a:r>
                        <a:rPr lang="en-GB" dirty="0"/>
                        <a:t>Information Advice and Guidance</a:t>
                      </a:r>
                    </a:p>
                  </a:txBody>
                  <a:tcPr/>
                </a:tc>
                <a:tc>
                  <a:txBody>
                    <a:bodyPr/>
                    <a:lstStyle/>
                    <a:p>
                      <a:r>
                        <a:rPr lang="en-GB" dirty="0"/>
                        <a:t>66%</a:t>
                      </a:r>
                    </a:p>
                  </a:txBody>
                  <a:tcPr/>
                </a:tc>
                <a:extLst>
                  <a:ext uri="{0D108BD9-81ED-4DB2-BD59-A6C34878D82A}">
                    <a16:rowId xmlns:a16="http://schemas.microsoft.com/office/drawing/2014/main" val="779275445"/>
                  </a:ext>
                </a:extLst>
              </a:tr>
              <a:tr h="370840">
                <a:tc>
                  <a:txBody>
                    <a:bodyPr/>
                    <a:lstStyle/>
                    <a:p>
                      <a:r>
                        <a:rPr lang="en-GB" dirty="0"/>
                        <a:t>Welfare Benefit Advice</a:t>
                      </a:r>
                    </a:p>
                  </a:txBody>
                  <a:tcPr/>
                </a:tc>
                <a:tc>
                  <a:txBody>
                    <a:bodyPr/>
                    <a:lstStyle/>
                    <a:p>
                      <a:r>
                        <a:rPr lang="en-GB" dirty="0"/>
                        <a:t>48%</a:t>
                      </a:r>
                    </a:p>
                  </a:txBody>
                  <a:tcPr/>
                </a:tc>
                <a:extLst>
                  <a:ext uri="{0D108BD9-81ED-4DB2-BD59-A6C34878D82A}">
                    <a16:rowId xmlns:a16="http://schemas.microsoft.com/office/drawing/2014/main" val="1306176498"/>
                  </a:ext>
                </a:extLst>
              </a:tr>
              <a:tr h="370840">
                <a:tc>
                  <a:txBody>
                    <a:bodyPr/>
                    <a:lstStyle/>
                    <a:p>
                      <a:r>
                        <a:rPr lang="en-GB" dirty="0"/>
                        <a:t>Enabling respite for carers</a:t>
                      </a:r>
                    </a:p>
                  </a:txBody>
                  <a:tcPr/>
                </a:tc>
                <a:tc>
                  <a:txBody>
                    <a:bodyPr/>
                    <a:lstStyle/>
                    <a:p>
                      <a:r>
                        <a:rPr lang="en-GB" dirty="0"/>
                        <a:t>49%</a:t>
                      </a:r>
                    </a:p>
                  </a:txBody>
                  <a:tcPr/>
                </a:tc>
                <a:extLst>
                  <a:ext uri="{0D108BD9-81ED-4DB2-BD59-A6C34878D82A}">
                    <a16:rowId xmlns:a16="http://schemas.microsoft.com/office/drawing/2014/main" val="574892934"/>
                  </a:ext>
                </a:extLst>
              </a:tr>
              <a:tr h="370840">
                <a:tc>
                  <a:txBody>
                    <a:bodyPr/>
                    <a:lstStyle/>
                    <a:p>
                      <a:r>
                        <a:rPr lang="en-GB" dirty="0"/>
                        <a:t>Befriending, peer support and volunteering</a:t>
                      </a:r>
                    </a:p>
                  </a:txBody>
                  <a:tcPr/>
                </a:tc>
                <a:tc>
                  <a:txBody>
                    <a:bodyPr/>
                    <a:lstStyle/>
                    <a:p>
                      <a:r>
                        <a:rPr lang="en-GB" dirty="0"/>
                        <a:t>13%</a:t>
                      </a:r>
                    </a:p>
                  </a:txBody>
                  <a:tcPr/>
                </a:tc>
                <a:extLst>
                  <a:ext uri="{0D108BD9-81ED-4DB2-BD59-A6C34878D82A}">
                    <a16:rowId xmlns:a16="http://schemas.microsoft.com/office/drawing/2014/main" val="1582797315"/>
                  </a:ext>
                </a:extLst>
              </a:tr>
              <a:tr h="370840">
                <a:tc>
                  <a:txBody>
                    <a:bodyPr/>
                    <a:lstStyle/>
                    <a:p>
                      <a:r>
                        <a:rPr lang="en-GB" dirty="0"/>
                        <a:t>Training and carer awareness for carers and professionals</a:t>
                      </a:r>
                    </a:p>
                  </a:txBody>
                  <a:tcPr/>
                </a:tc>
                <a:tc>
                  <a:txBody>
                    <a:bodyPr/>
                    <a:lstStyle/>
                    <a:p>
                      <a:r>
                        <a:rPr lang="en-GB" dirty="0"/>
                        <a:t>29%</a:t>
                      </a:r>
                    </a:p>
                  </a:txBody>
                  <a:tcPr/>
                </a:tc>
                <a:extLst>
                  <a:ext uri="{0D108BD9-81ED-4DB2-BD59-A6C34878D82A}">
                    <a16:rowId xmlns:a16="http://schemas.microsoft.com/office/drawing/2014/main" val="4105300814"/>
                  </a:ext>
                </a:extLst>
              </a:tr>
              <a:tr h="370840">
                <a:tc>
                  <a:txBody>
                    <a:bodyPr/>
                    <a:lstStyle/>
                    <a:p>
                      <a:r>
                        <a:rPr lang="en-GB" dirty="0"/>
                        <a:t>Support groups for carers and ex carers</a:t>
                      </a:r>
                    </a:p>
                  </a:txBody>
                  <a:tcPr/>
                </a:tc>
                <a:tc>
                  <a:txBody>
                    <a:bodyPr/>
                    <a:lstStyle/>
                    <a:p>
                      <a:r>
                        <a:rPr lang="en-GB" dirty="0"/>
                        <a:t>38%</a:t>
                      </a:r>
                    </a:p>
                  </a:txBody>
                  <a:tcPr/>
                </a:tc>
                <a:extLst>
                  <a:ext uri="{0D108BD9-81ED-4DB2-BD59-A6C34878D82A}">
                    <a16:rowId xmlns:a16="http://schemas.microsoft.com/office/drawing/2014/main" val="1510833326"/>
                  </a:ext>
                </a:extLst>
              </a:tr>
              <a:tr h="370840">
                <a:tc>
                  <a:txBody>
                    <a:bodyPr/>
                    <a:lstStyle/>
                    <a:p>
                      <a:r>
                        <a:rPr lang="en-GB" dirty="0"/>
                        <a:t>Social activities and events</a:t>
                      </a:r>
                    </a:p>
                  </a:txBody>
                  <a:tcPr/>
                </a:tc>
                <a:tc>
                  <a:txBody>
                    <a:bodyPr/>
                    <a:lstStyle/>
                    <a:p>
                      <a:r>
                        <a:rPr lang="en-GB" dirty="0"/>
                        <a:t>20%</a:t>
                      </a:r>
                    </a:p>
                  </a:txBody>
                  <a:tcPr/>
                </a:tc>
                <a:extLst>
                  <a:ext uri="{0D108BD9-81ED-4DB2-BD59-A6C34878D82A}">
                    <a16:rowId xmlns:a16="http://schemas.microsoft.com/office/drawing/2014/main" val="1864402984"/>
                  </a:ext>
                </a:extLst>
              </a:tr>
              <a:tr h="370840">
                <a:tc>
                  <a:txBody>
                    <a:bodyPr/>
                    <a:lstStyle/>
                    <a:p>
                      <a:r>
                        <a:rPr lang="en-GB" dirty="0"/>
                        <a:t>Counselling</a:t>
                      </a:r>
                    </a:p>
                  </a:txBody>
                  <a:tcPr/>
                </a:tc>
                <a:tc>
                  <a:txBody>
                    <a:bodyPr/>
                    <a:lstStyle/>
                    <a:p>
                      <a:r>
                        <a:rPr lang="en-GB" dirty="0"/>
                        <a:t>36%</a:t>
                      </a:r>
                    </a:p>
                  </a:txBody>
                  <a:tcPr/>
                </a:tc>
                <a:extLst>
                  <a:ext uri="{0D108BD9-81ED-4DB2-BD59-A6C34878D82A}">
                    <a16:rowId xmlns:a16="http://schemas.microsoft.com/office/drawing/2014/main" val="1318797046"/>
                  </a:ext>
                </a:extLst>
              </a:tr>
              <a:tr h="370840">
                <a:tc>
                  <a:txBody>
                    <a:bodyPr/>
                    <a:lstStyle/>
                    <a:p>
                      <a:r>
                        <a:rPr lang="en-GB" dirty="0"/>
                        <a:t>Not answered</a:t>
                      </a:r>
                    </a:p>
                  </a:txBody>
                  <a:tcPr/>
                </a:tc>
                <a:tc>
                  <a:txBody>
                    <a:bodyPr/>
                    <a:lstStyle/>
                    <a:p>
                      <a:r>
                        <a:rPr lang="en-GB" dirty="0"/>
                        <a:t>0.5%</a:t>
                      </a:r>
                    </a:p>
                  </a:txBody>
                  <a:tcPr/>
                </a:tc>
                <a:extLst>
                  <a:ext uri="{0D108BD9-81ED-4DB2-BD59-A6C34878D82A}">
                    <a16:rowId xmlns:a16="http://schemas.microsoft.com/office/drawing/2014/main" val="2687324519"/>
                  </a:ext>
                </a:extLst>
              </a:tr>
            </a:tbl>
          </a:graphicData>
        </a:graphic>
      </p:graphicFrame>
      <p:pic>
        <p:nvPicPr>
          <p:cNvPr id="3" name="Picture 2"/>
          <p:cNvPicPr>
            <a:picLocks noChangeAspect="1"/>
          </p:cNvPicPr>
          <p:nvPr/>
        </p:nvPicPr>
        <p:blipFill>
          <a:blip r:embed="rId2"/>
          <a:stretch>
            <a:fillRect/>
          </a:stretch>
        </p:blipFill>
        <p:spPr>
          <a:xfrm>
            <a:off x="7230766" y="2351275"/>
            <a:ext cx="4596782" cy="2737341"/>
          </a:xfrm>
          <a:prstGeom prst="rect">
            <a:avLst/>
          </a:prstGeom>
        </p:spPr>
      </p:pic>
    </p:spTree>
    <p:extLst>
      <p:ext uri="{BB962C8B-B14F-4D97-AF65-F5344CB8AC3E}">
        <p14:creationId xmlns:p14="http://schemas.microsoft.com/office/powerpoint/2010/main" val="6401022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89C5E17-24D0-4696-A3C5-A2261FB455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6929B58F-2358-44CC-ACE5-EF1BD3C6C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790FBED-89BE-4964-A5AE-36705CC02547}"/>
              </a:ext>
            </a:extLst>
          </p:cNvPr>
          <p:cNvSpPr>
            <a:spLocks noGrp="1"/>
          </p:cNvSpPr>
          <p:nvPr>
            <p:ph type="title"/>
          </p:nvPr>
        </p:nvSpPr>
        <p:spPr>
          <a:xfrm>
            <a:off x="804672" y="1243013"/>
            <a:ext cx="3855720" cy="4371974"/>
          </a:xfrm>
        </p:spPr>
        <p:txBody>
          <a:bodyPr>
            <a:normAutofit/>
          </a:bodyPr>
          <a:lstStyle/>
          <a:p>
            <a:r>
              <a:rPr lang="en-GB" dirty="0">
                <a:solidFill>
                  <a:prstClr val="black"/>
                </a:solidFill>
              </a:rPr>
              <a:t>Priorities for services - comments</a:t>
            </a:r>
            <a:endParaRPr lang="en-GB" sz="3600" dirty="0">
              <a:solidFill>
                <a:schemeClr val="tx2"/>
              </a:solidFill>
            </a:endParaRPr>
          </a:p>
        </p:txBody>
      </p:sp>
      <p:grpSp>
        <p:nvGrpSpPr>
          <p:cNvPr id="21" name="Group 20">
            <a:extLst>
              <a:ext uri="{FF2B5EF4-FFF2-40B4-BE49-F238E27FC236}">
                <a16:creationId xmlns:a16="http://schemas.microsoft.com/office/drawing/2014/main" id="{09DA5303-A1AF-4830-806C-51FCD96188B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22" name="Freeform: Shape 21">
              <a:extLst>
                <a:ext uri="{FF2B5EF4-FFF2-40B4-BE49-F238E27FC236}">
                  <a16:creationId xmlns:a16="http://schemas.microsoft.com/office/drawing/2014/main" id="{4FAAA8C8-4EB7-45F1-BF24-3EF0F4DC44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A77FC097-E4F2-4A45-82E8-3808FA553C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D0DF88B0-FA8A-47F5-8EAC-1880B1A51B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C8D6E94C-E8C4-4605-B2D9-734030E01466}"/>
              </a:ext>
            </a:extLst>
          </p:cNvPr>
          <p:cNvSpPr>
            <a:spLocks noGrp="1"/>
          </p:cNvSpPr>
          <p:nvPr>
            <p:ph idx="1"/>
          </p:nvPr>
        </p:nvSpPr>
        <p:spPr>
          <a:xfrm>
            <a:off x="6632812" y="1032987"/>
            <a:ext cx="4919108" cy="4792027"/>
          </a:xfrm>
        </p:spPr>
        <p:txBody>
          <a:bodyPr anchor="ctr">
            <a:normAutofit/>
          </a:bodyPr>
          <a:lstStyle/>
          <a:p>
            <a:endParaRPr lang="en-GB" sz="2000" dirty="0">
              <a:solidFill>
                <a:schemeClr val="tx2"/>
              </a:solidFill>
            </a:endParaRPr>
          </a:p>
        </p:txBody>
      </p:sp>
      <p:sp>
        <p:nvSpPr>
          <p:cNvPr id="4" name="Rounded Rectangular Callout 3"/>
          <p:cNvSpPr/>
          <p:nvPr/>
        </p:nvSpPr>
        <p:spPr>
          <a:xfrm>
            <a:off x="4164676" y="2202873"/>
            <a:ext cx="2468136" cy="134666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3 is not enough from this list – it is all absolutely essential and SO needed</a:t>
            </a:r>
          </a:p>
        </p:txBody>
      </p:sp>
      <p:sp>
        <p:nvSpPr>
          <p:cNvPr id="11" name="Rounded Rectangular Callout 10"/>
          <p:cNvSpPr/>
          <p:nvPr/>
        </p:nvSpPr>
        <p:spPr>
          <a:xfrm>
            <a:off x="5136242" y="4013943"/>
            <a:ext cx="2468136" cy="134666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A dedicated office where carers can go to get help</a:t>
            </a:r>
          </a:p>
        </p:txBody>
      </p:sp>
      <p:sp>
        <p:nvSpPr>
          <p:cNvPr id="12" name="Rounded Rectangular Callout 11"/>
          <p:cNvSpPr/>
          <p:nvPr/>
        </p:nvSpPr>
        <p:spPr>
          <a:xfrm>
            <a:off x="7384471" y="973715"/>
            <a:ext cx="3827196" cy="235639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There seem to be so many telephone numbers out there, but to have the one main contact from one organisation who listens, understands what being a carer is like and always assured with the correct information and advice has been invaluable to me</a:t>
            </a:r>
            <a:endParaRPr lang="en-GB" dirty="0"/>
          </a:p>
        </p:txBody>
      </p:sp>
      <p:sp>
        <p:nvSpPr>
          <p:cNvPr id="13" name="Rounded Rectangular Callout 12"/>
          <p:cNvSpPr/>
          <p:nvPr/>
        </p:nvSpPr>
        <p:spPr>
          <a:xfrm>
            <a:off x="8489492" y="3805022"/>
            <a:ext cx="2468136" cy="134666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t>Please don’t use the word “respite”, it’s offensive.  It’s a short break from caring</a:t>
            </a:r>
            <a:endParaRPr lang="en-GB" dirty="0"/>
          </a:p>
        </p:txBody>
      </p:sp>
    </p:spTree>
    <p:extLst>
      <p:ext uri="{BB962C8B-B14F-4D97-AF65-F5344CB8AC3E}">
        <p14:creationId xmlns:p14="http://schemas.microsoft.com/office/powerpoint/2010/main" val="4237331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89C5E17-24D0-4696-A3C5-A2261FB455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6929B58F-2358-44CC-ACE5-EF1BD3C6C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790FBED-89BE-4964-A5AE-36705CC02547}"/>
              </a:ext>
            </a:extLst>
          </p:cNvPr>
          <p:cNvSpPr>
            <a:spLocks noGrp="1"/>
          </p:cNvSpPr>
          <p:nvPr>
            <p:ph type="title"/>
          </p:nvPr>
        </p:nvSpPr>
        <p:spPr>
          <a:xfrm>
            <a:off x="804672" y="1243013"/>
            <a:ext cx="3855720" cy="4371974"/>
          </a:xfrm>
        </p:spPr>
        <p:txBody>
          <a:bodyPr>
            <a:normAutofit/>
          </a:bodyPr>
          <a:lstStyle/>
          <a:p>
            <a:r>
              <a:rPr lang="en-GB" dirty="0">
                <a:solidFill>
                  <a:prstClr val="black"/>
                </a:solidFill>
              </a:rPr>
              <a:t>Priorities for services - comments</a:t>
            </a:r>
            <a:endParaRPr lang="en-GB" sz="3600" dirty="0">
              <a:solidFill>
                <a:schemeClr val="tx2"/>
              </a:solidFill>
            </a:endParaRPr>
          </a:p>
        </p:txBody>
      </p:sp>
      <p:grpSp>
        <p:nvGrpSpPr>
          <p:cNvPr id="21" name="Group 20">
            <a:extLst>
              <a:ext uri="{FF2B5EF4-FFF2-40B4-BE49-F238E27FC236}">
                <a16:creationId xmlns:a16="http://schemas.microsoft.com/office/drawing/2014/main" id="{09DA5303-A1AF-4830-806C-51FCD96188B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22" name="Freeform: Shape 21">
              <a:extLst>
                <a:ext uri="{FF2B5EF4-FFF2-40B4-BE49-F238E27FC236}">
                  <a16:creationId xmlns:a16="http://schemas.microsoft.com/office/drawing/2014/main" id="{4FAAA8C8-4EB7-45F1-BF24-3EF0F4DC44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A77FC097-E4F2-4A45-82E8-3808FA553C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D0DF88B0-FA8A-47F5-8EAC-1880B1A51B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C8D6E94C-E8C4-4605-B2D9-734030E01466}"/>
              </a:ext>
            </a:extLst>
          </p:cNvPr>
          <p:cNvSpPr>
            <a:spLocks noGrp="1"/>
          </p:cNvSpPr>
          <p:nvPr>
            <p:ph idx="1"/>
          </p:nvPr>
        </p:nvSpPr>
        <p:spPr>
          <a:xfrm>
            <a:off x="6632812" y="1032987"/>
            <a:ext cx="4919108" cy="4792027"/>
          </a:xfrm>
        </p:spPr>
        <p:txBody>
          <a:bodyPr anchor="ctr">
            <a:normAutofit/>
          </a:bodyPr>
          <a:lstStyle/>
          <a:p>
            <a:endParaRPr lang="en-GB" sz="2000" dirty="0">
              <a:solidFill>
                <a:schemeClr val="tx2"/>
              </a:solidFill>
            </a:endParaRPr>
          </a:p>
        </p:txBody>
      </p:sp>
      <p:sp>
        <p:nvSpPr>
          <p:cNvPr id="4" name="Rounded Rectangular Callout 3"/>
          <p:cNvSpPr/>
          <p:nvPr/>
        </p:nvSpPr>
        <p:spPr>
          <a:xfrm>
            <a:off x="3836559" y="1396538"/>
            <a:ext cx="2597492" cy="194517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All of the above may apply, you cannot really narrow it down.  It’s so important not to put limits on what may or may not be needed</a:t>
            </a:r>
          </a:p>
        </p:txBody>
      </p:sp>
      <p:sp>
        <p:nvSpPr>
          <p:cNvPr id="11" name="Rounded Rectangular Callout 10"/>
          <p:cNvSpPr/>
          <p:nvPr/>
        </p:nvSpPr>
        <p:spPr>
          <a:xfrm>
            <a:off x="4829199" y="4054142"/>
            <a:ext cx="2165602" cy="848419"/>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Financial and practical help</a:t>
            </a:r>
          </a:p>
        </p:txBody>
      </p:sp>
      <p:sp>
        <p:nvSpPr>
          <p:cNvPr id="12" name="Rounded Rectangular Callout 11"/>
          <p:cNvSpPr/>
          <p:nvPr/>
        </p:nvSpPr>
        <p:spPr>
          <a:xfrm>
            <a:off x="7471478" y="3087919"/>
            <a:ext cx="3209862" cy="252706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Very elderly people coping alone but with great difficulty are often forgotten; they do not always fit into the box of needing a structured care programme but do often need support alongside family.</a:t>
            </a:r>
          </a:p>
        </p:txBody>
      </p:sp>
      <p:sp>
        <p:nvSpPr>
          <p:cNvPr id="14" name="Rounded Rectangular Callout 13"/>
          <p:cNvSpPr/>
          <p:nvPr/>
        </p:nvSpPr>
        <p:spPr>
          <a:xfrm>
            <a:off x="7890325" y="683900"/>
            <a:ext cx="2597492" cy="194517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 one stop shop to access all information – navigating all the different agencies is complicated</a:t>
            </a:r>
          </a:p>
          <a:p>
            <a:pPr algn="ctr"/>
            <a:endParaRPr lang="en-GB" dirty="0"/>
          </a:p>
        </p:txBody>
      </p:sp>
    </p:spTree>
    <p:extLst>
      <p:ext uri="{BB962C8B-B14F-4D97-AF65-F5344CB8AC3E}">
        <p14:creationId xmlns:p14="http://schemas.microsoft.com/office/powerpoint/2010/main" val="2536127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89C5E17-24D0-4696-A3C5-A2261FB455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929B58F-2358-44CC-ACE5-EF1BD3C6C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BC684FBC-4BD3-43B4-9C9A-585A1EC61DD2}"/>
              </a:ext>
            </a:extLst>
          </p:cNvPr>
          <p:cNvSpPr>
            <a:spLocks noGrp="1"/>
          </p:cNvSpPr>
          <p:nvPr>
            <p:ph type="title"/>
          </p:nvPr>
        </p:nvSpPr>
        <p:spPr>
          <a:xfrm>
            <a:off x="804672" y="1243013"/>
            <a:ext cx="3855720" cy="4371974"/>
          </a:xfrm>
        </p:spPr>
        <p:txBody>
          <a:bodyPr>
            <a:normAutofit/>
          </a:bodyPr>
          <a:lstStyle/>
          <a:p>
            <a:r>
              <a:rPr lang="en-GB" sz="3600">
                <a:solidFill>
                  <a:schemeClr val="tx2"/>
                </a:solidFill>
              </a:rPr>
              <a:t>Present Carer Specific Commissioning</a:t>
            </a:r>
          </a:p>
        </p:txBody>
      </p:sp>
      <p:grpSp>
        <p:nvGrpSpPr>
          <p:cNvPr id="21" name="Group 20">
            <a:extLst>
              <a:ext uri="{FF2B5EF4-FFF2-40B4-BE49-F238E27FC236}">
                <a16:creationId xmlns:a16="http://schemas.microsoft.com/office/drawing/2014/main" id="{09DA5303-A1AF-4830-806C-51FCD96188B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22" name="Freeform: Shape 21">
              <a:extLst>
                <a:ext uri="{FF2B5EF4-FFF2-40B4-BE49-F238E27FC236}">
                  <a16:creationId xmlns:a16="http://schemas.microsoft.com/office/drawing/2014/main" id="{4FAAA8C8-4EB7-45F1-BF24-3EF0F4DC44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A77FC097-E4F2-4A45-82E8-3808FA553C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0DF88B0-FA8A-47F5-8EAC-1880B1A51B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0418BD21-6297-482C-9662-18F82B0C22EF}"/>
              </a:ext>
            </a:extLst>
          </p:cNvPr>
          <p:cNvSpPr>
            <a:spLocks noGrp="1"/>
          </p:cNvSpPr>
          <p:nvPr>
            <p:ph idx="1"/>
          </p:nvPr>
        </p:nvSpPr>
        <p:spPr>
          <a:xfrm>
            <a:off x="6632812" y="1032987"/>
            <a:ext cx="4919108" cy="4792027"/>
          </a:xfrm>
        </p:spPr>
        <p:txBody>
          <a:bodyPr anchor="ctr">
            <a:normAutofit/>
          </a:bodyPr>
          <a:lstStyle/>
          <a:p>
            <a:r>
              <a:rPr lang="en-GB" sz="1700">
                <a:solidFill>
                  <a:schemeClr val="tx2"/>
                </a:solidFill>
              </a:rPr>
              <a:t>Mental Health Carers Support </a:t>
            </a:r>
          </a:p>
          <a:p>
            <a:pPr lvl="1"/>
            <a:r>
              <a:rPr lang="en-GB" sz="1700">
                <a:solidFill>
                  <a:schemeClr val="tx2"/>
                </a:solidFill>
              </a:rPr>
              <a:t>Providing carers assessments and support services for carers of people with mental health conditions</a:t>
            </a:r>
          </a:p>
          <a:p>
            <a:r>
              <a:rPr lang="en-GB" sz="1700">
                <a:solidFill>
                  <a:schemeClr val="tx2"/>
                </a:solidFill>
              </a:rPr>
              <a:t>Young Carers and Young Adults Carers Support</a:t>
            </a:r>
          </a:p>
          <a:p>
            <a:pPr lvl="1"/>
            <a:r>
              <a:rPr lang="en-GB" sz="1700">
                <a:solidFill>
                  <a:schemeClr val="tx2"/>
                </a:solidFill>
              </a:rPr>
              <a:t>Providing young carers assessments and support services for young carers aged up to 25</a:t>
            </a:r>
          </a:p>
          <a:p>
            <a:r>
              <a:rPr lang="en-GB" sz="1700">
                <a:solidFill>
                  <a:schemeClr val="tx2"/>
                </a:solidFill>
              </a:rPr>
              <a:t>WIN Carers support</a:t>
            </a:r>
          </a:p>
          <a:p>
            <a:pPr lvl="1"/>
            <a:r>
              <a:rPr lang="en-GB" sz="1700">
                <a:solidFill>
                  <a:schemeClr val="tx2"/>
                </a:solidFill>
              </a:rPr>
              <a:t>One worker providing specific support to carers around social engagement, volunteering and work</a:t>
            </a:r>
          </a:p>
          <a:p>
            <a:r>
              <a:rPr lang="en-GB" sz="1700">
                <a:solidFill>
                  <a:schemeClr val="tx2"/>
                </a:solidFill>
              </a:rPr>
              <a:t>Carers assessment Pilot </a:t>
            </a:r>
          </a:p>
          <a:p>
            <a:pPr lvl="1"/>
            <a:r>
              <a:rPr lang="en-GB" sz="1700">
                <a:solidFill>
                  <a:schemeClr val="tx2"/>
                </a:solidFill>
              </a:rPr>
              <a:t>One year pilot delivering carers assessments and support services for informal carers</a:t>
            </a:r>
          </a:p>
          <a:p>
            <a:endParaRPr lang="en-GB" sz="1700">
              <a:solidFill>
                <a:schemeClr val="tx2"/>
              </a:solidFill>
            </a:endParaRPr>
          </a:p>
          <a:p>
            <a:pPr marL="457200" lvl="1" indent="0">
              <a:buNone/>
            </a:pPr>
            <a:endParaRPr lang="en-GB" sz="1700">
              <a:solidFill>
                <a:schemeClr val="tx2"/>
              </a:solidFill>
            </a:endParaRPr>
          </a:p>
          <a:p>
            <a:pPr lvl="1"/>
            <a:endParaRPr lang="en-GB" sz="1700">
              <a:solidFill>
                <a:schemeClr val="tx2"/>
              </a:solidFill>
            </a:endParaRPr>
          </a:p>
        </p:txBody>
      </p:sp>
    </p:spTree>
    <p:extLst>
      <p:ext uri="{BB962C8B-B14F-4D97-AF65-F5344CB8AC3E}">
        <p14:creationId xmlns:p14="http://schemas.microsoft.com/office/powerpoint/2010/main" val="410499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89C5E17-24D0-4696-A3C5-A2261FB455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6929B58F-2358-44CC-ACE5-EF1BD3C6C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790FBED-89BE-4964-A5AE-36705CC02547}"/>
              </a:ext>
            </a:extLst>
          </p:cNvPr>
          <p:cNvSpPr>
            <a:spLocks noGrp="1"/>
          </p:cNvSpPr>
          <p:nvPr>
            <p:ph type="title"/>
          </p:nvPr>
        </p:nvSpPr>
        <p:spPr>
          <a:xfrm>
            <a:off x="804672" y="1243013"/>
            <a:ext cx="3855720" cy="4371974"/>
          </a:xfrm>
        </p:spPr>
        <p:txBody>
          <a:bodyPr>
            <a:normAutofit/>
          </a:bodyPr>
          <a:lstStyle/>
          <a:p>
            <a:r>
              <a:rPr lang="en-GB" dirty="0">
                <a:solidFill>
                  <a:prstClr val="black"/>
                </a:solidFill>
              </a:rPr>
              <a:t>Challenges for </a:t>
            </a:r>
            <a:r>
              <a:rPr lang="en-GB" dirty="0" smtClean="0">
                <a:solidFill>
                  <a:prstClr val="black"/>
                </a:solidFill>
              </a:rPr>
              <a:t>Carers</a:t>
            </a:r>
            <a:endParaRPr lang="en-GB" sz="3600" dirty="0">
              <a:solidFill>
                <a:srgbClr val="FF0000"/>
              </a:solidFill>
            </a:endParaRPr>
          </a:p>
        </p:txBody>
      </p:sp>
      <p:grpSp>
        <p:nvGrpSpPr>
          <p:cNvPr id="21" name="Group 20">
            <a:extLst>
              <a:ext uri="{FF2B5EF4-FFF2-40B4-BE49-F238E27FC236}">
                <a16:creationId xmlns:a16="http://schemas.microsoft.com/office/drawing/2014/main" id="{09DA5303-A1AF-4830-806C-51FCD96188B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22" name="Freeform: Shape 21">
              <a:extLst>
                <a:ext uri="{FF2B5EF4-FFF2-40B4-BE49-F238E27FC236}">
                  <a16:creationId xmlns:a16="http://schemas.microsoft.com/office/drawing/2014/main" id="{4FAAA8C8-4EB7-45F1-BF24-3EF0F4DC44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A77FC097-E4F2-4A45-82E8-3808FA553C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D0DF88B0-FA8A-47F5-8EAC-1880B1A51B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C8D6E94C-E8C4-4605-B2D9-734030E01466}"/>
              </a:ext>
            </a:extLst>
          </p:cNvPr>
          <p:cNvSpPr>
            <a:spLocks noGrp="1"/>
          </p:cNvSpPr>
          <p:nvPr>
            <p:ph idx="1"/>
          </p:nvPr>
        </p:nvSpPr>
        <p:spPr>
          <a:xfrm>
            <a:off x="6632812" y="1032987"/>
            <a:ext cx="4919108" cy="4792027"/>
          </a:xfrm>
        </p:spPr>
        <p:txBody>
          <a:bodyPr anchor="ctr">
            <a:normAutofit/>
          </a:bodyPr>
          <a:lstStyle/>
          <a:p>
            <a:endParaRPr lang="en-GB" sz="2000" dirty="0">
              <a:solidFill>
                <a:schemeClr val="tx2"/>
              </a:solidFill>
            </a:endParaRPr>
          </a:p>
        </p:txBody>
      </p:sp>
      <p:pic>
        <p:nvPicPr>
          <p:cNvPr id="4" name="Picture 3"/>
          <p:cNvPicPr>
            <a:picLocks noChangeAspect="1"/>
          </p:cNvPicPr>
          <p:nvPr/>
        </p:nvPicPr>
        <p:blipFill>
          <a:blip r:embed="rId2"/>
          <a:stretch>
            <a:fillRect/>
          </a:stretch>
        </p:blipFill>
        <p:spPr>
          <a:xfrm>
            <a:off x="4660392" y="2042040"/>
            <a:ext cx="4602879" cy="2773920"/>
          </a:xfrm>
          <a:prstGeom prst="rect">
            <a:avLst/>
          </a:prstGeom>
        </p:spPr>
      </p:pic>
      <p:sp>
        <p:nvSpPr>
          <p:cNvPr id="5" name="Rounded Rectangular Callout 4"/>
          <p:cNvSpPr/>
          <p:nvPr/>
        </p:nvSpPr>
        <p:spPr>
          <a:xfrm>
            <a:off x="9022155" y="5124293"/>
            <a:ext cx="2552009" cy="1401439"/>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Hidden carers- not everyone wants to identify as a carer and this needs to be acknowledged</a:t>
            </a:r>
          </a:p>
        </p:txBody>
      </p:sp>
      <p:sp>
        <p:nvSpPr>
          <p:cNvPr id="12" name="Rounded Rectangular Callout 11"/>
          <p:cNvSpPr/>
          <p:nvPr/>
        </p:nvSpPr>
        <p:spPr>
          <a:xfrm>
            <a:off x="8771798" y="110098"/>
            <a:ext cx="3017078" cy="1804989"/>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Carers sometimes think that no one else is able to do what they do for their parent/spouse/child, and decline help</a:t>
            </a:r>
          </a:p>
        </p:txBody>
      </p:sp>
      <p:sp>
        <p:nvSpPr>
          <p:cNvPr id="13" name="Rounded Rectangular Callout 12"/>
          <p:cNvSpPr/>
          <p:nvPr/>
        </p:nvSpPr>
        <p:spPr>
          <a:xfrm>
            <a:off x="1050857" y="605794"/>
            <a:ext cx="3017078" cy="1804989"/>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Being able to leave our cared for person with someone to care for them whilst we are out</a:t>
            </a:r>
            <a:endParaRPr lang="en-GB" dirty="0"/>
          </a:p>
        </p:txBody>
      </p:sp>
      <p:sp>
        <p:nvSpPr>
          <p:cNvPr id="14" name="Rounded Rectangular Callout 13"/>
          <p:cNvSpPr/>
          <p:nvPr/>
        </p:nvSpPr>
        <p:spPr>
          <a:xfrm>
            <a:off x="865036" y="4447217"/>
            <a:ext cx="3017078" cy="1804989"/>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bg1"/>
                </a:solidFill>
              </a:rPr>
              <a:t>Hard to get a job or live my own life because of my caring role.  I don’t see family or friends, hard to maintain relationships or to get to appointments</a:t>
            </a:r>
          </a:p>
        </p:txBody>
      </p:sp>
    </p:spTree>
    <p:extLst>
      <p:ext uri="{BB962C8B-B14F-4D97-AF65-F5344CB8AC3E}">
        <p14:creationId xmlns:p14="http://schemas.microsoft.com/office/powerpoint/2010/main" val="10537495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89C5E17-24D0-4696-A3C5-A2261FB455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6929B58F-2358-44CC-ACE5-EF1BD3C6C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790FBED-89BE-4964-A5AE-36705CC02547}"/>
              </a:ext>
            </a:extLst>
          </p:cNvPr>
          <p:cNvSpPr>
            <a:spLocks noGrp="1"/>
          </p:cNvSpPr>
          <p:nvPr>
            <p:ph type="title"/>
          </p:nvPr>
        </p:nvSpPr>
        <p:spPr>
          <a:xfrm>
            <a:off x="804672" y="1243013"/>
            <a:ext cx="3855720" cy="4371974"/>
          </a:xfrm>
        </p:spPr>
        <p:txBody>
          <a:bodyPr>
            <a:normAutofit/>
          </a:bodyPr>
          <a:lstStyle/>
          <a:p>
            <a:r>
              <a:rPr lang="en-GB" dirty="0">
                <a:solidFill>
                  <a:prstClr val="black"/>
                </a:solidFill>
              </a:rPr>
              <a:t>Challenges for Carers</a:t>
            </a:r>
            <a:endParaRPr lang="en-GB" sz="3600" dirty="0">
              <a:solidFill>
                <a:schemeClr val="tx2"/>
              </a:solidFill>
            </a:endParaRPr>
          </a:p>
        </p:txBody>
      </p:sp>
      <p:grpSp>
        <p:nvGrpSpPr>
          <p:cNvPr id="21" name="Group 20">
            <a:extLst>
              <a:ext uri="{FF2B5EF4-FFF2-40B4-BE49-F238E27FC236}">
                <a16:creationId xmlns:a16="http://schemas.microsoft.com/office/drawing/2014/main" id="{09DA5303-A1AF-4830-806C-51FCD96188B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22" name="Freeform: Shape 21">
              <a:extLst>
                <a:ext uri="{FF2B5EF4-FFF2-40B4-BE49-F238E27FC236}">
                  <a16:creationId xmlns:a16="http://schemas.microsoft.com/office/drawing/2014/main" id="{4FAAA8C8-4EB7-45F1-BF24-3EF0F4DC44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A77FC097-E4F2-4A45-82E8-3808FA553C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D0DF88B0-FA8A-47F5-8EAC-1880B1A51B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C8D6E94C-E8C4-4605-B2D9-734030E01466}"/>
              </a:ext>
            </a:extLst>
          </p:cNvPr>
          <p:cNvSpPr>
            <a:spLocks noGrp="1"/>
          </p:cNvSpPr>
          <p:nvPr>
            <p:ph idx="1"/>
          </p:nvPr>
        </p:nvSpPr>
        <p:spPr>
          <a:xfrm>
            <a:off x="6632812" y="1032987"/>
            <a:ext cx="4919108" cy="4792027"/>
          </a:xfrm>
        </p:spPr>
        <p:txBody>
          <a:bodyPr anchor="ctr">
            <a:normAutofit/>
          </a:bodyPr>
          <a:lstStyle/>
          <a:p>
            <a:endParaRPr lang="en-GB" sz="2000" dirty="0">
              <a:solidFill>
                <a:schemeClr val="tx2"/>
              </a:solidFill>
            </a:endParaRPr>
          </a:p>
        </p:txBody>
      </p:sp>
      <p:sp>
        <p:nvSpPr>
          <p:cNvPr id="4" name="Rounded Rectangular Callout 3"/>
          <p:cNvSpPr/>
          <p:nvPr/>
        </p:nvSpPr>
        <p:spPr>
          <a:xfrm>
            <a:off x="3681028" y="688545"/>
            <a:ext cx="3042458" cy="173736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Use people who understand and have been there themselves, we need carer specific services, generic services don’t understand</a:t>
            </a:r>
          </a:p>
        </p:txBody>
      </p:sp>
      <p:sp>
        <p:nvSpPr>
          <p:cNvPr id="11" name="Rounded Rectangular Callout 10"/>
          <p:cNvSpPr/>
          <p:nvPr/>
        </p:nvSpPr>
        <p:spPr>
          <a:xfrm>
            <a:off x="3106381" y="4331191"/>
            <a:ext cx="3042458" cy="173736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It is very hard to complain about your circumstances when caring for a loved one. It feels disloyal. It’s hard to ask for help.</a:t>
            </a:r>
            <a:endParaRPr lang="en-GB" dirty="0"/>
          </a:p>
        </p:txBody>
      </p:sp>
      <p:sp>
        <p:nvSpPr>
          <p:cNvPr id="12" name="Rounded Rectangular Callout 11"/>
          <p:cNvSpPr/>
          <p:nvPr/>
        </p:nvSpPr>
        <p:spPr>
          <a:xfrm>
            <a:off x="7036218" y="4731046"/>
            <a:ext cx="3042458" cy="173736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DO NOT presume that everyone can access or do stuff online, DO NOT restrict provision to online access only.</a:t>
            </a:r>
            <a:endParaRPr lang="en-GB" dirty="0"/>
          </a:p>
        </p:txBody>
      </p:sp>
      <p:sp>
        <p:nvSpPr>
          <p:cNvPr id="13" name="Rounded Rectangular Callout 12"/>
          <p:cNvSpPr/>
          <p:nvPr/>
        </p:nvSpPr>
        <p:spPr>
          <a:xfrm>
            <a:off x="7174677" y="693830"/>
            <a:ext cx="3831320" cy="3163275"/>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There is no one central point of access, just a central point of avoidance.  There are multiple organisations in Stockport doing a bit of this and a bit of that, someone needs to take overall umbrella responsibility for this, they are all funded from public money and many are overlapping</a:t>
            </a:r>
            <a:endParaRPr lang="en-GB" dirty="0"/>
          </a:p>
        </p:txBody>
      </p:sp>
    </p:spTree>
    <p:extLst>
      <p:ext uri="{BB962C8B-B14F-4D97-AF65-F5344CB8AC3E}">
        <p14:creationId xmlns:p14="http://schemas.microsoft.com/office/powerpoint/2010/main" val="15286403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89C5E17-24D0-4696-A3C5-A2261FB455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6929B58F-2358-44CC-ACE5-EF1BD3C6C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790FBED-89BE-4964-A5AE-36705CC02547}"/>
              </a:ext>
            </a:extLst>
          </p:cNvPr>
          <p:cNvSpPr>
            <a:spLocks noGrp="1"/>
          </p:cNvSpPr>
          <p:nvPr>
            <p:ph type="title"/>
          </p:nvPr>
        </p:nvSpPr>
        <p:spPr>
          <a:xfrm>
            <a:off x="804672" y="1243013"/>
            <a:ext cx="3855720" cy="4371974"/>
          </a:xfrm>
        </p:spPr>
        <p:txBody>
          <a:bodyPr>
            <a:normAutofit/>
          </a:bodyPr>
          <a:lstStyle/>
          <a:p>
            <a:r>
              <a:rPr lang="en-GB" dirty="0">
                <a:solidFill>
                  <a:prstClr val="black"/>
                </a:solidFill>
              </a:rPr>
              <a:t>Challenges for </a:t>
            </a:r>
            <a:r>
              <a:rPr lang="en-GB" dirty="0" smtClean="0">
                <a:solidFill>
                  <a:prstClr val="black"/>
                </a:solidFill>
              </a:rPr>
              <a:t>Carers </a:t>
            </a:r>
            <a:endParaRPr lang="en-GB" sz="3600" dirty="0">
              <a:solidFill>
                <a:schemeClr val="tx2"/>
              </a:solidFill>
            </a:endParaRPr>
          </a:p>
        </p:txBody>
      </p:sp>
      <p:grpSp>
        <p:nvGrpSpPr>
          <p:cNvPr id="21" name="Group 20">
            <a:extLst>
              <a:ext uri="{FF2B5EF4-FFF2-40B4-BE49-F238E27FC236}">
                <a16:creationId xmlns:a16="http://schemas.microsoft.com/office/drawing/2014/main" id="{09DA5303-A1AF-4830-806C-51FCD96188B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22" name="Freeform: Shape 21">
              <a:extLst>
                <a:ext uri="{FF2B5EF4-FFF2-40B4-BE49-F238E27FC236}">
                  <a16:creationId xmlns:a16="http://schemas.microsoft.com/office/drawing/2014/main" id="{4FAAA8C8-4EB7-45F1-BF24-3EF0F4DC44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A77FC097-E4F2-4A45-82E8-3808FA553C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D0DF88B0-FA8A-47F5-8EAC-1880B1A51B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C8D6E94C-E8C4-4605-B2D9-734030E01466}"/>
              </a:ext>
            </a:extLst>
          </p:cNvPr>
          <p:cNvSpPr>
            <a:spLocks noGrp="1"/>
          </p:cNvSpPr>
          <p:nvPr>
            <p:ph idx="1"/>
          </p:nvPr>
        </p:nvSpPr>
        <p:spPr>
          <a:xfrm>
            <a:off x="6632812" y="1032987"/>
            <a:ext cx="4919108" cy="4792027"/>
          </a:xfrm>
        </p:spPr>
        <p:txBody>
          <a:bodyPr anchor="ctr">
            <a:normAutofit/>
          </a:bodyPr>
          <a:lstStyle/>
          <a:p>
            <a:endParaRPr lang="en-GB" sz="2000" dirty="0">
              <a:solidFill>
                <a:schemeClr val="tx2"/>
              </a:solidFill>
            </a:endParaRPr>
          </a:p>
        </p:txBody>
      </p:sp>
      <p:sp>
        <p:nvSpPr>
          <p:cNvPr id="4" name="Rounded Rectangular Callout 3"/>
          <p:cNvSpPr/>
          <p:nvPr/>
        </p:nvSpPr>
        <p:spPr>
          <a:xfrm>
            <a:off x="5233358" y="518013"/>
            <a:ext cx="4339244" cy="338717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Being able to get out of the house, to go to the shops or appointments for myself. My partner can’t be left alone due to dementia and risk of falls, and is also now not very mobile, so this makes it difficult to navigate shops with him, particularly with social distancing measures in place.  It’s difficult as I can’t leave him in the car as he gets confused and anxious</a:t>
            </a:r>
          </a:p>
        </p:txBody>
      </p:sp>
      <p:sp>
        <p:nvSpPr>
          <p:cNvPr id="11" name="Rounded Rectangular Callout 10"/>
          <p:cNvSpPr/>
          <p:nvPr/>
        </p:nvSpPr>
        <p:spPr>
          <a:xfrm>
            <a:off x="7002086" y="4419039"/>
            <a:ext cx="3289069" cy="1655357"/>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The cared for often resent carers having time for themselves, and make it difficult to access help and support groups.</a:t>
            </a:r>
            <a:endParaRPr lang="en-GB" dirty="0"/>
          </a:p>
        </p:txBody>
      </p:sp>
    </p:spTree>
    <p:extLst>
      <p:ext uri="{BB962C8B-B14F-4D97-AF65-F5344CB8AC3E}">
        <p14:creationId xmlns:p14="http://schemas.microsoft.com/office/powerpoint/2010/main" val="13120810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89C5E17-24D0-4696-A3C5-A2261FB455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929B58F-2358-44CC-ACE5-EF1BD3C6C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C790FBED-89BE-4964-A5AE-36705CC02547}"/>
              </a:ext>
            </a:extLst>
          </p:cNvPr>
          <p:cNvSpPr>
            <a:spLocks noGrp="1"/>
          </p:cNvSpPr>
          <p:nvPr>
            <p:ph type="title"/>
          </p:nvPr>
        </p:nvSpPr>
        <p:spPr>
          <a:xfrm>
            <a:off x="804672" y="1243013"/>
            <a:ext cx="3855720" cy="4371974"/>
          </a:xfrm>
        </p:spPr>
        <p:txBody>
          <a:bodyPr>
            <a:normAutofit/>
          </a:bodyPr>
          <a:lstStyle/>
          <a:p>
            <a:r>
              <a:rPr lang="en-GB" sz="3600">
                <a:solidFill>
                  <a:schemeClr val="tx2"/>
                </a:solidFill>
              </a:rPr>
              <a:t>Future Commissioning Plans</a:t>
            </a:r>
          </a:p>
        </p:txBody>
      </p:sp>
      <p:grpSp>
        <p:nvGrpSpPr>
          <p:cNvPr id="21" name="Group 20">
            <a:extLst>
              <a:ext uri="{FF2B5EF4-FFF2-40B4-BE49-F238E27FC236}">
                <a16:creationId xmlns:a16="http://schemas.microsoft.com/office/drawing/2014/main" id="{09DA5303-A1AF-4830-806C-51FCD96188B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22" name="Freeform: Shape 21">
              <a:extLst>
                <a:ext uri="{FF2B5EF4-FFF2-40B4-BE49-F238E27FC236}">
                  <a16:creationId xmlns:a16="http://schemas.microsoft.com/office/drawing/2014/main" id="{4FAAA8C8-4EB7-45F1-BF24-3EF0F4DC44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A77FC097-E4F2-4A45-82E8-3808FA553C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0DF88B0-FA8A-47F5-8EAC-1880B1A51B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C8D6E94C-E8C4-4605-B2D9-734030E01466}"/>
              </a:ext>
            </a:extLst>
          </p:cNvPr>
          <p:cNvSpPr>
            <a:spLocks noGrp="1"/>
          </p:cNvSpPr>
          <p:nvPr>
            <p:ph idx="1"/>
          </p:nvPr>
        </p:nvSpPr>
        <p:spPr>
          <a:xfrm>
            <a:off x="6632812" y="1032987"/>
            <a:ext cx="4919108" cy="4792027"/>
          </a:xfrm>
        </p:spPr>
        <p:txBody>
          <a:bodyPr anchor="ctr">
            <a:normAutofit/>
          </a:bodyPr>
          <a:lstStyle/>
          <a:p>
            <a:r>
              <a:rPr lang="en-GB" sz="2000" dirty="0" smtClean="0">
                <a:solidFill>
                  <a:schemeClr val="tx2"/>
                </a:solidFill>
              </a:rPr>
              <a:t>Have listened to carers feedback – commissioning plans have changed</a:t>
            </a:r>
          </a:p>
          <a:p>
            <a:r>
              <a:rPr lang="en-GB" sz="2000" dirty="0" smtClean="0">
                <a:solidFill>
                  <a:schemeClr val="tx2"/>
                </a:solidFill>
              </a:rPr>
              <a:t>2022 </a:t>
            </a:r>
            <a:r>
              <a:rPr lang="en-GB" sz="2000" dirty="0">
                <a:solidFill>
                  <a:schemeClr val="tx2"/>
                </a:solidFill>
              </a:rPr>
              <a:t>- Release funding from generic commissioning to allow increased investment into carer specific </a:t>
            </a:r>
            <a:r>
              <a:rPr lang="en-GB" sz="2000" dirty="0" smtClean="0">
                <a:solidFill>
                  <a:schemeClr val="tx2"/>
                </a:solidFill>
              </a:rPr>
              <a:t>services</a:t>
            </a:r>
          </a:p>
          <a:p>
            <a:r>
              <a:rPr lang="en-GB" sz="2000" dirty="0" smtClean="0">
                <a:solidFill>
                  <a:schemeClr val="tx2"/>
                </a:solidFill>
              </a:rPr>
              <a:t>Ensure meet </a:t>
            </a:r>
            <a:r>
              <a:rPr lang="en-GB" sz="2000" dirty="0">
                <a:solidFill>
                  <a:schemeClr val="tx2"/>
                </a:solidFill>
              </a:rPr>
              <a:t>the needs of all unpaid carers across </a:t>
            </a:r>
            <a:r>
              <a:rPr lang="en-GB" sz="2000" dirty="0" smtClean="0">
                <a:solidFill>
                  <a:schemeClr val="tx2"/>
                </a:solidFill>
              </a:rPr>
              <a:t>Stockport</a:t>
            </a:r>
            <a:endParaRPr lang="en-GB" sz="2000" dirty="0">
              <a:solidFill>
                <a:schemeClr val="tx2"/>
              </a:solidFill>
            </a:endParaRPr>
          </a:p>
        </p:txBody>
      </p:sp>
    </p:spTree>
    <p:extLst>
      <p:ext uri="{BB962C8B-B14F-4D97-AF65-F5344CB8AC3E}">
        <p14:creationId xmlns:p14="http://schemas.microsoft.com/office/powerpoint/2010/main" val="41786929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Any Questions?</a:t>
            </a:r>
            <a:endParaRPr lang="en-GB" dirty="0"/>
          </a:p>
        </p:txBody>
      </p:sp>
      <p:pic>
        <p:nvPicPr>
          <p:cNvPr id="4" name="Content Placeholder 3" descr="Questions &amp; Answers Free Stock Photo - Public Domain Pictures"/>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21780" y="1592869"/>
            <a:ext cx="6748440" cy="4351338"/>
          </a:xfrm>
        </p:spPr>
      </p:pic>
    </p:spTree>
    <p:extLst>
      <p:ext uri="{BB962C8B-B14F-4D97-AF65-F5344CB8AC3E}">
        <p14:creationId xmlns:p14="http://schemas.microsoft.com/office/powerpoint/2010/main" val="1198295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89C5E17-24D0-4696-A3C5-A2261FB455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929B58F-2358-44CC-ACE5-EF1BD3C6C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945D21BA-CD55-4EA7-BC7F-401FEBD1EBD1}"/>
              </a:ext>
            </a:extLst>
          </p:cNvPr>
          <p:cNvSpPr>
            <a:spLocks noGrp="1"/>
          </p:cNvSpPr>
          <p:nvPr>
            <p:ph type="title"/>
          </p:nvPr>
        </p:nvSpPr>
        <p:spPr>
          <a:xfrm>
            <a:off x="804672" y="1243013"/>
            <a:ext cx="3855720" cy="4371974"/>
          </a:xfrm>
        </p:spPr>
        <p:txBody>
          <a:bodyPr>
            <a:normAutofit/>
          </a:bodyPr>
          <a:lstStyle/>
          <a:p>
            <a:r>
              <a:rPr lang="en-GB" sz="3600">
                <a:solidFill>
                  <a:schemeClr val="tx2"/>
                </a:solidFill>
              </a:rPr>
              <a:t>Present generic commissioning</a:t>
            </a:r>
          </a:p>
        </p:txBody>
      </p:sp>
      <p:grpSp>
        <p:nvGrpSpPr>
          <p:cNvPr id="21" name="Group 20">
            <a:extLst>
              <a:ext uri="{FF2B5EF4-FFF2-40B4-BE49-F238E27FC236}">
                <a16:creationId xmlns:a16="http://schemas.microsoft.com/office/drawing/2014/main" id="{09DA5303-A1AF-4830-806C-51FCD96188B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22" name="Freeform: Shape 21">
              <a:extLst>
                <a:ext uri="{FF2B5EF4-FFF2-40B4-BE49-F238E27FC236}">
                  <a16:creationId xmlns:a16="http://schemas.microsoft.com/office/drawing/2014/main" id="{4FAAA8C8-4EB7-45F1-BF24-3EF0F4DC44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A77FC097-E4F2-4A45-82E8-3808FA553C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0DF88B0-FA8A-47F5-8EAC-1880B1A51B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2ECDC33D-5DA6-4A3E-AB8C-2F3C9DF2A472}"/>
              </a:ext>
            </a:extLst>
          </p:cNvPr>
          <p:cNvSpPr>
            <a:spLocks noGrp="1"/>
          </p:cNvSpPr>
          <p:nvPr>
            <p:ph idx="1"/>
          </p:nvPr>
        </p:nvSpPr>
        <p:spPr>
          <a:xfrm>
            <a:off x="6632812" y="1032987"/>
            <a:ext cx="4919108" cy="4792027"/>
          </a:xfrm>
        </p:spPr>
        <p:txBody>
          <a:bodyPr anchor="ctr">
            <a:normAutofit/>
          </a:bodyPr>
          <a:lstStyle/>
          <a:p>
            <a:r>
              <a:rPr lang="en-GB" sz="1700">
                <a:solidFill>
                  <a:schemeClr val="tx2"/>
                </a:solidFill>
              </a:rPr>
              <a:t>The Prevention Alliance</a:t>
            </a:r>
          </a:p>
          <a:p>
            <a:pPr lvl="1"/>
            <a:r>
              <a:rPr lang="en-GB" sz="1700">
                <a:solidFill>
                  <a:schemeClr val="tx2"/>
                </a:solidFill>
              </a:rPr>
              <a:t>A range of services including information advice and guidance, and one to one work to address wellbeing</a:t>
            </a:r>
          </a:p>
          <a:p>
            <a:r>
              <a:rPr lang="en-GB" sz="1700">
                <a:solidFill>
                  <a:schemeClr val="tx2"/>
                </a:solidFill>
              </a:rPr>
              <a:t>The Wellbeing and Independence Networks</a:t>
            </a:r>
          </a:p>
          <a:p>
            <a:pPr lvl="1"/>
            <a:r>
              <a:rPr lang="en-GB" sz="1700">
                <a:solidFill>
                  <a:schemeClr val="tx2"/>
                </a:solidFill>
              </a:rPr>
              <a:t>WIN at Home</a:t>
            </a:r>
          </a:p>
          <a:p>
            <a:pPr lvl="2"/>
            <a:r>
              <a:rPr lang="en-GB" sz="1700">
                <a:solidFill>
                  <a:schemeClr val="tx2"/>
                </a:solidFill>
              </a:rPr>
              <a:t>Practical support to help people remain safe and independent in their own homes</a:t>
            </a:r>
          </a:p>
          <a:p>
            <a:pPr lvl="1"/>
            <a:r>
              <a:rPr lang="en-GB" sz="1700">
                <a:solidFill>
                  <a:schemeClr val="tx2"/>
                </a:solidFill>
              </a:rPr>
              <a:t>WIN Living Well in the Community</a:t>
            </a:r>
          </a:p>
          <a:p>
            <a:pPr lvl="2"/>
            <a:r>
              <a:rPr lang="en-GB" sz="1700">
                <a:solidFill>
                  <a:schemeClr val="tx2"/>
                </a:solidFill>
              </a:rPr>
              <a:t>One to one and group support to help people engage with the community and reduce social isolation</a:t>
            </a:r>
          </a:p>
          <a:p>
            <a:pPr lvl="1"/>
            <a:r>
              <a:rPr lang="en-GB" sz="1700">
                <a:solidFill>
                  <a:schemeClr val="tx2"/>
                </a:solidFill>
              </a:rPr>
              <a:t>WIN Community Transport</a:t>
            </a:r>
          </a:p>
          <a:p>
            <a:pPr lvl="2"/>
            <a:r>
              <a:rPr lang="en-GB" sz="1700">
                <a:solidFill>
                  <a:schemeClr val="tx2"/>
                </a:solidFill>
              </a:rPr>
              <a:t>An enabling service to provide volunteer and accessible transport for those who are unable to use public transport</a:t>
            </a:r>
          </a:p>
          <a:p>
            <a:pPr marL="0" indent="0">
              <a:buNone/>
            </a:pPr>
            <a:endParaRPr lang="en-GB" sz="1700">
              <a:solidFill>
                <a:schemeClr val="tx2"/>
              </a:solidFill>
            </a:endParaRPr>
          </a:p>
        </p:txBody>
      </p:sp>
    </p:spTree>
    <p:extLst>
      <p:ext uri="{BB962C8B-B14F-4D97-AF65-F5344CB8AC3E}">
        <p14:creationId xmlns:p14="http://schemas.microsoft.com/office/powerpoint/2010/main" val="2679743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89C5E17-24D0-4696-A3C5-A2261FB455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929B58F-2358-44CC-ACE5-EF1BD3C6C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BB54555A-CA6A-4BEB-8727-15FC5A860899}"/>
              </a:ext>
            </a:extLst>
          </p:cNvPr>
          <p:cNvSpPr>
            <a:spLocks noGrp="1"/>
          </p:cNvSpPr>
          <p:nvPr>
            <p:ph type="title"/>
          </p:nvPr>
        </p:nvSpPr>
        <p:spPr>
          <a:xfrm>
            <a:off x="804672" y="1243013"/>
            <a:ext cx="3855720" cy="4371974"/>
          </a:xfrm>
        </p:spPr>
        <p:txBody>
          <a:bodyPr>
            <a:normAutofit/>
          </a:bodyPr>
          <a:lstStyle/>
          <a:p>
            <a:r>
              <a:rPr lang="en-GB" sz="3600">
                <a:solidFill>
                  <a:schemeClr val="tx2"/>
                </a:solidFill>
              </a:rPr>
              <a:t>Issues with present commissioning</a:t>
            </a:r>
          </a:p>
        </p:txBody>
      </p:sp>
      <p:grpSp>
        <p:nvGrpSpPr>
          <p:cNvPr id="21" name="Group 20">
            <a:extLst>
              <a:ext uri="{FF2B5EF4-FFF2-40B4-BE49-F238E27FC236}">
                <a16:creationId xmlns:a16="http://schemas.microsoft.com/office/drawing/2014/main" id="{09DA5303-A1AF-4830-806C-51FCD96188B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22" name="Freeform: Shape 21">
              <a:extLst>
                <a:ext uri="{FF2B5EF4-FFF2-40B4-BE49-F238E27FC236}">
                  <a16:creationId xmlns:a16="http://schemas.microsoft.com/office/drawing/2014/main" id="{4FAAA8C8-4EB7-45F1-BF24-3EF0F4DC44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A77FC097-E4F2-4A45-82E8-3808FA553C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0DF88B0-FA8A-47F5-8EAC-1880B1A51B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89AFF57B-B92D-48F0-BCD6-A60935627FE6}"/>
              </a:ext>
            </a:extLst>
          </p:cNvPr>
          <p:cNvSpPr>
            <a:spLocks noGrp="1"/>
          </p:cNvSpPr>
          <p:nvPr>
            <p:ph idx="1"/>
          </p:nvPr>
        </p:nvSpPr>
        <p:spPr>
          <a:xfrm>
            <a:off x="6632812" y="1032987"/>
            <a:ext cx="4919108" cy="4792027"/>
          </a:xfrm>
        </p:spPr>
        <p:txBody>
          <a:bodyPr anchor="ctr">
            <a:normAutofit/>
          </a:bodyPr>
          <a:lstStyle/>
          <a:p>
            <a:r>
              <a:rPr lang="en-GB" sz="2000" dirty="0">
                <a:solidFill>
                  <a:schemeClr val="tx2"/>
                </a:solidFill>
              </a:rPr>
              <a:t>Insufficient investment into carer specific services</a:t>
            </a:r>
          </a:p>
          <a:p>
            <a:r>
              <a:rPr lang="en-GB" sz="2000" dirty="0">
                <a:solidFill>
                  <a:schemeClr val="tx2"/>
                </a:solidFill>
              </a:rPr>
              <a:t>Inequity of provision – services provided for some groups of carers but not for others</a:t>
            </a:r>
          </a:p>
          <a:p>
            <a:r>
              <a:rPr lang="en-GB" sz="2000" dirty="0">
                <a:solidFill>
                  <a:schemeClr val="tx2"/>
                </a:solidFill>
              </a:rPr>
              <a:t>Generic services refer on to specific services which are not funded to meet demand</a:t>
            </a:r>
          </a:p>
          <a:p>
            <a:endParaRPr lang="en-GB" sz="2000" dirty="0">
              <a:solidFill>
                <a:schemeClr val="tx2"/>
              </a:solidFill>
            </a:endParaRPr>
          </a:p>
        </p:txBody>
      </p:sp>
    </p:spTree>
    <p:extLst>
      <p:ext uri="{BB962C8B-B14F-4D97-AF65-F5344CB8AC3E}">
        <p14:creationId xmlns:p14="http://schemas.microsoft.com/office/powerpoint/2010/main" val="1212252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89C5E17-24D0-4696-A3C5-A2261FB455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929B58F-2358-44CC-ACE5-EF1BD3C6C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C790FBED-89BE-4964-A5AE-36705CC02547}"/>
              </a:ext>
            </a:extLst>
          </p:cNvPr>
          <p:cNvSpPr>
            <a:spLocks noGrp="1"/>
          </p:cNvSpPr>
          <p:nvPr>
            <p:ph type="title"/>
          </p:nvPr>
        </p:nvSpPr>
        <p:spPr>
          <a:xfrm>
            <a:off x="804672" y="1243013"/>
            <a:ext cx="3855720" cy="4371974"/>
          </a:xfrm>
        </p:spPr>
        <p:txBody>
          <a:bodyPr>
            <a:normAutofit/>
          </a:bodyPr>
          <a:lstStyle/>
          <a:p>
            <a:r>
              <a:rPr lang="en-GB" sz="3600" dirty="0" smtClean="0">
                <a:solidFill>
                  <a:schemeClr val="tx2"/>
                </a:solidFill>
              </a:rPr>
              <a:t>Carers Consultation Survey Results</a:t>
            </a:r>
            <a:endParaRPr lang="en-GB" sz="3600" dirty="0">
              <a:solidFill>
                <a:schemeClr val="tx2"/>
              </a:solidFill>
            </a:endParaRPr>
          </a:p>
        </p:txBody>
      </p:sp>
      <p:grpSp>
        <p:nvGrpSpPr>
          <p:cNvPr id="21" name="Group 20">
            <a:extLst>
              <a:ext uri="{FF2B5EF4-FFF2-40B4-BE49-F238E27FC236}">
                <a16:creationId xmlns:a16="http://schemas.microsoft.com/office/drawing/2014/main" id="{09DA5303-A1AF-4830-806C-51FCD96188B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22" name="Freeform: Shape 21">
              <a:extLst>
                <a:ext uri="{FF2B5EF4-FFF2-40B4-BE49-F238E27FC236}">
                  <a16:creationId xmlns:a16="http://schemas.microsoft.com/office/drawing/2014/main" id="{4FAAA8C8-4EB7-45F1-BF24-3EF0F4DC44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A77FC097-E4F2-4A45-82E8-3808FA553C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0DF88B0-FA8A-47F5-8EAC-1880B1A51B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C8D6E94C-E8C4-4605-B2D9-734030E01466}"/>
              </a:ext>
            </a:extLst>
          </p:cNvPr>
          <p:cNvSpPr>
            <a:spLocks noGrp="1"/>
          </p:cNvSpPr>
          <p:nvPr>
            <p:ph idx="1"/>
          </p:nvPr>
        </p:nvSpPr>
        <p:spPr>
          <a:xfrm>
            <a:off x="6749190" y="954014"/>
            <a:ext cx="4919108" cy="4792027"/>
          </a:xfrm>
        </p:spPr>
        <p:txBody>
          <a:bodyPr anchor="ctr">
            <a:normAutofit/>
          </a:bodyPr>
          <a:lstStyle/>
          <a:p>
            <a:pPr marL="0" indent="0">
              <a:buNone/>
            </a:pPr>
            <a:endParaRPr lang="en-US" sz="2000" b="1" dirty="0"/>
          </a:p>
        </p:txBody>
      </p:sp>
    </p:spTree>
    <p:extLst>
      <p:ext uri="{BB962C8B-B14F-4D97-AF65-F5344CB8AC3E}">
        <p14:creationId xmlns:p14="http://schemas.microsoft.com/office/powerpoint/2010/main" val="2201840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sz="5300" dirty="0" smtClean="0"/>
              <a:t>Consultation period</a:t>
            </a:r>
            <a:r>
              <a:rPr lang="en-GB" dirty="0"/>
              <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07/12/2020 </a:t>
            </a:r>
            <a:r>
              <a:rPr lang="en-GB" dirty="0"/>
              <a:t>	      </a:t>
            </a:r>
            <a:r>
              <a:rPr lang="en-GB" dirty="0" smtClean="0"/>
              <a:t>			04/01/2021</a:t>
            </a:r>
            <a:endParaRPr lang="en-GB" dirty="0"/>
          </a:p>
          <a:p>
            <a:endParaRPr lang="en-GB" dirty="0"/>
          </a:p>
          <a:p>
            <a:pPr marL="0" indent="0">
              <a:buNone/>
            </a:pPr>
            <a:r>
              <a:rPr lang="en-GB" dirty="0"/>
              <a:t>                 </a:t>
            </a:r>
            <a:r>
              <a:rPr lang="en-GB" dirty="0" smtClean="0"/>
              <a:t>		</a:t>
            </a:r>
          </a:p>
          <a:p>
            <a:pPr marL="0" indent="0">
              <a:buNone/>
            </a:pPr>
            <a:endParaRPr lang="en-GB" sz="3200" dirty="0"/>
          </a:p>
          <a:p>
            <a:pPr marL="0" indent="0">
              <a:buNone/>
            </a:pPr>
            <a:r>
              <a:rPr lang="en-GB" sz="3200" dirty="0" smtClean="0"/>
              <a:t>			responses</a:t>
            </a:r>
            <a:endParaRPr lang="en-GB" sz="3200" dirty="0"/>
          </a:p>
          <a:p>
            <a:endParaRPr lang="en-GB" dirty="0"/>
          </a:p>
          <a:p>
            <a:pPr marL="0" indent="0">
              <a:buNone/>
            </a:pPr>
            <a:endParaRPr lang="en-GB" dirty="0"/>
          </a:p>
          <a:p>
            <a:r>
              <a:rPr lang="en-GB" sz="3200" dirty="0" smtClean="0"/>
              <a:t>Circulated </a:t>
            </a:r>
            <a:r>
              <a:rPr lang="en-GB" sz="3200" dirty="0"/>
              <a:t>via Commissioned partners, VCSE Group, team around the place, social media, CCG, Viaduct, Council </a:t>
            </a:r>
            <a:r>
              <a:rPr lang="en-GB" sz="3200" dirty="0" err="1" smtClean="0"/>
              <a:t>comms</a:t>
            </a:r>
            <a:endParaRPr lang="en-GB" sz="3200" dirty="0"/>
          </a:p>
          <a:p>
            <a:endParaRPr lang="en-GB" dirty="0"/>
          </a:p>
        </p:txBody>
      </p:sp>
      <p:pic>
        <p:nvPicPr>
          <p:cNvPr id="5" name="Picture 4"/>
          <p:cNvPicPr>
            <a:picLocks noChangeAspect="1"/>
          </p:cNvPicPr>
          <p:nvPr/>
        </p:nvPicPr>
        <p:blipFill>
          <a:blip r:embed="rId2"/>
          <a:stretch>
            <a:fillRect/>
          </a:stretch>
        </p:blipFill>
        <p:spPr>
          <a:xfrm>
            <a:off x="1154353" y="2618097"/>
            <a:ext cx="1774371" cy="1804686"/>
          </a:xfrm>
          <a:prstGeom prst="rect">
            <a:avLst/>
          </a:prstGeom>
        </p:spPr>
      </p:pic>
      <p:pic>
        <p:nvPicPr>
          <p:cNvPr id="6" name="Picture 5"/>
          <p:cNvPicPr>
            <a:picLocks noChangeAspect="1"/>
          </p:cNvPicPr>
          <p:nvPr/>
        </p:nvPicPr>
        <p:blipFill>
          <a:blip r:embed="rId3"/>
          <a:stretch>
            <a:fillRect/>
          </a:stretch>
        </p:blipFill>
        <p:spPr>
          <a:xfrm>
            <a:off x="3617943" y="1978145"/>
            <a:ext cx="749873" cy="158510"/>
          </a:xfrm>
          <a:prstGeom prst="rect">
            <a:avLst/>
          </a:prstGeom>
        </p:spPr>
      </p:pic>
    </p:spTree>
    <p:extLst>
      <p:ext uri="{BB962C8B-B14F-4D97-AF65-F5344CB8AC3E}">
        <p14:creationId xmlns:p14="http://schemas.microsoft.com/office/powerpoint/2010/main" val="1667542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Survey Respondents</a:t>
            </a:r>
            <a:endParaRPr lang="en-GB" dirty="0"/>
          </a:p>
        </p:txBody>
      </p:sp>
      <p:sp>
        <p:nvSpPr>
          <p:cNvPr id="3" name="Content Placeholder 2"/>
          <p:cNvSpPr>
            <a:spLocks noGrp="1"/>
          </p:cNvSpPr>
          <p:nvPr>
            <p:ph idx="1"/>
          </p:nvPr>
        </p:nvSpPr>
        <p:spPr/>
        <p:txBody>
          <a:bodyPr/>
          <a:lstStyle/>
          <a:p>
            <a:endParaRPr lang="en-GB" dirty="0"/>
          </a:p>
        </p:txBody>
      </p:sp>
      <p:pic>
        <p:nvPicPr>
          <p:cNvPr id="4" name="Picture 3"/>
          <p:cNvPicPr>
            <a:picLocks noChangeAspect="1"/>
          </p:cNvPicPr>
          <p:nvPr/>
        </p:nvPicPr>
        <p:blipFill>
          <a:blip r:embed="rId2"/>
          <a:stretch>
            <a:fillRect/>
          </a:stretch>
        </p:blipFill>
        <p:spPr>
          <a:xfrm>
            <a:off x="838200" y="1569527"/>
            <a:ext cx="4596782" cy="2377646"/>
          </a:xfrm>
          <a:prstGeom prst="rect">
            <a:avLst/>
          </a:prstGeom>
        </p:spPr>
      </p:pic>
      <p:pic>
        <p:nvPicPr>
          <p:cNvPr id="5" name="Picture 4"/>
          <p:cNvPicPr>
            <a:picLocks noChangeAspect="1"/>
          </p:cNvPicPr>
          <p:nvPr/>
        </p:nvPicPr>
        <p:blipFill>
          <a:blip r:embed="rId3"/>
          <a:stretch>
            <a:fillRect/>
          </a:stretch>
        </p:blipFill>
        <p:spPr>
          <a:xfrm>
            <a:off x="5544912" y="3183932"/>
            <a:ext cx="5291787" cy="2767824"/>
          </a:xfrm>
          <a:prstGeom prst="rect">
            <a:avLst/>
          </a:prstGeom>
        </p:spPr>
      </p:pic>
    </p:spTree>
    <p:extLst>
      <p:ext uri="{BB962C8B-B14F-4D97-AF65-F5344CB8AC3E}">
        <p14:creationId xmlns:p14="http://schemas.microsoft.com/office/powerpoint/2010/main" val="2926740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756175" y="706007"/>
            <a:ext cx="6523285" cy="2816596"/>
          </a:xfrm>
          <a:prstGeom prst="rect">
            <a:avLst/>
          </a:prstGeom>
        </p:spPr>
      </p:pic>
      <p:pic>
        <p:nvPicPr>
          <p:cNvPr id="5" name="Picture 4"/>
          <p:cNvPicPr>
            <a:picLocks noChangeAspect="1"/>
          </p:cNvPicPr>
          <p:nvPr/>
        </p:nvPicPr>
        <p:blipFill>
          <a:blip r:embed="rId3"/>
          <a:stretch>
            <a:fillRect/>
          </a:stretch>
        </p:blipFill>
        <p:spPr>
          <a:xfrm>
            <a:off x="2505131" y="3863485"/>
            <a:ext cx="7456054" cy="2773920"/>
          </a:xfrm>
          <a:prstGeom prst="rect">
            <a:avLst/>
          </a:prstGeom>
        </p:spPr>
      </p:pic>
    </p:spTree>
    <p:extLst>
      <p:ext uri="{BB962C8B-B14F-4D97-AF65-F5344CB8AC3E}">
        <p14:creationId xmlns:p14="http://schemas.microsoft.com/office/powerpoint/2010/main" val="2212284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D03D0-04A8-4444-BA49-3F4BA891A5C9}"/>
              </a:ext>
            </a:extLst>
          </p:cNvPr>
          <p:cNvSpPr>
            <a:spLocks noGrp="1"/>
          </p:cNvSpPr>
          <p:nvPr>
            <p:ph type="title"/>
          </p:nvPr>
        </p:nvSpPr>
        <p:spPr/>
        <p:txBody>
          <a:bodyPr/>
          <a:lstStyle/>
          <a:p>
            <a:r>
              <a:rPr lang="en-GB" dirty="0"/>
              <a:t>Are you currently caring for someone?</a:t>
            </a:r>
          </a:p>
        </p:txBody>
      </p:sp>
      <p:graphicFrame>
        <p:nvGraphicFramePr>
          <p:cNvPr id="4" name="Content Placeholder 3">
            <a:extLst>
              <a:ext uri="{FF2B5EF4-FFF2-40B4-BE49-F238E27FC236}">
                <a16:creationId xmlns:a16="http://schemas.microsoft.com/office/drawing/2014/main" id="{8ADFE4AA-83B8-4223-8B2C-304844494AC6}"/>
              </a:ext>
            </a:extLst>
          </p:cNvPr>
          <p:cNvGraphicFramePr>
            <a:graphicFrameLocks noGrp="1"/>
          </p:cNvGraphicFramePr>
          <p:nvPr>
            <p:ph idx="1"/>
            <p:extLst>
              <p:ext uri="{D42A27DB-BD31-4B8C-83A1-F6EECF244321}">
                <p14:modId xmlns:p14="http://schemas.microsoft.com/office/powerpoint/2010/main" val="3470983055"/>
              </p:ext>
            </p:extLst>
          </p:nvPr>
        </p:nvGraphicFramePr>
        <p:xfrm>
          <a:off x="838200" y="1825625"/>
          <a:ext cx="6036426" cy="4206240"/>
        </p:xfrm>
        <a:graphic>
          <a:graphicData uri="http://schemas.openxmlformats.org/drawingml/2006/table">
            <a:tbl>
              <a:tblPr firstRow="1" bandRow="1">
                <a:tableStyleId>{5C22544A-7EE6-4342-B048-85BDC9FD1C3A}</a:tableStyleId>
              </a:tblPr>
              <a:tblGrid>
                <a:gridCol w="3018213">
                  <a:extLst>
                    <a:ext uri="{9D8B030D-6E8A-4147-A177-3AD203B41FA5}">
                      <a16:colId xmlns:a16="http://schemas.microsoft.com/office/drawing/2014/main" val="878627962"/>
                    </a:ext>
                  </a:extLst>
                </a:gridCol>
                <a:gridCol w="3018213">
                  <a:extLst>
                    <a:ext uri="{9D8B030D-6E8A-4147-A177-3AD203B41FA5}">
                      <a16:colId xmlns:a16="http://schemas.microsoft.com/office/drawing/2014/main" val="76795426"/>
                    </a:ext>
                  </a:extLst>
                </a:gridCol>
              </a:tblGrid>
              <a:tr h="370840">
                <a:tc>
                  <a:txBody>
                    <a:bodyPr/>
                    <a:lstStyle/>
                    <a:p>
                      <a:r>
                        <a:rPr lang="en-GB" dirty="0"/>
                        <a:t>Are you currently caring for someone?</a:t>
                      </a:r>
                    </a:p>
                  </a:txBody>
                  <a:tcPr/>
                </a:tc>
                <a:tc>
                  <a:txBody>
                    <a:bodyPr/>
                    <a:lstStyle/>
                    <a:p>
                      <a:endParaRPr lang="en-GB"/>
                    </a:p>
                  </a:txBody>
                  <a:tcPr/>
                </a:tc>
                <a:extLst>
                  <a:ext uri="{0D108BD9-81ED-4DB2-BD59-A6C34878D82A}">
                    <a16:rowId xmlns:a16="http://schemas.microsoft.com/office/drawing/2014/main" val="1344570972"/>
                  </a:ext>
                </a:extLst>
              </a:tr>
              <a:tr h="370840">
                <a:tc>
                  <a:txBody>
                    <a:bodyPr/>
                    <a:lstStyle/>
                    <a:p>
                      <a:r>
                        <a:rPr lang="en-GB" dirty="0"/>
                        <a:t>Yes I am currently caring for someone</a:t>
                      </a:r>
                    </a:p>
                    <a:p>
                      <a:endParaRPr lang="en-GB" dirty="0"/>
                    </a:p>
                    <a:p>
                      <a:endParaRPr lang="en-GB" dirty="0"/>
                    </a:p>
                  </a:txBody>
                  <a:tcPr/>
                </a:tc>
                <a:tc>
                  <a:txBody>
                    <a:bodyPr/>
                    <a:lstStyle/>
                    <a:p>
                      <a:r>
                        <a:rPr lang="en-GB" dirty="0"/>
                        <a:t>83%</a:t>
                      </a:r>
                    </a:p>
                  </a:txBody>
                  <a:tcPr/>
                </a:tc>
                <a:extLst>
                  <a:ext uri="{0D108BD9-81ED-4DB2-BD59-A6C34878D82A}">
                    <a16:rowId xmlns:a16="http://schemas.microsoft.com/office/drawing/2014/main" val="2734113065"/>
                  </a:ext>
                </a:extLst>
              </a:tr>
              <a:tr h="370840">
                <a:tc>
                  <a:txBody>
                    <a:bodyPr/>
                    <a:lstStyle/>
                    <a:p>
                      <a:r>
                        <a:rPr lang="en-GB" dirty="0"/>
                        <a:t>No I have previously cared for someone but am not currently caring for anyone</a:t>
                      </a:r>
                    </a:p>
                    <a:p>
                      <a:endParaRPr lang="en-GB" dirty="0"/>
                    </a:p>
                    <a:p>
                      <a:endParaRPr lang="en-GB" dirty="0"/>
                    </a:p>
                  </a:txBody>
                  <a:tcPr/>
                </a:tc>
                <a:tc>
                  <a:txBody>
                    <a:bodyPr/>
                    <a:lstStyle/>
                    <a:p>
                      <a:r>
                        <a:rPr lang="en-GB" dirty="0"/>
                        <a:t>13%</a:t>
                      </a:r>
                    </a:p>
                  </a:txBody>
                  <a:tcPr/>
                </a:tc>
                <a:extLst>
                  <a:ext uri="{0D108BD9-81ED-4DB2-BD59-A6C34878D82A}">
                    <a16:rowId xmlns:a16="http://schemas.microsoft.com/office/drawing/2014/main" val="2461553247"/>
                  </a:ext>
                </a:extLst>
              </a:tr>
              <a:tr h="370840">
                <a:tc>
                  <a:txBody>
                    <a:bodyPr/>
                    <a:lstStyle/>
                    <a:p>
                      <a:r>
                        <a:rPr lang="en-GB" dirty="0"/>
                        <a:t>No I have never been a carer</a:t>
                      </a:r>
                    </a:p>
                    <a:p>
                      <a:endParaRPr lang="en-GB" dirty="0"/>
                    </a:p>
                    <a:p>
                      <a:endParaRPr lang="en-GB" dirty="0"/>
                    </a:p>
                  </a:txBody>
                  <a:tcPr/>
                </a:tc>
                <a:tc>
                  <a:txBody>
                    <a:bodyPr/>
                    <a:lstStyle/>
                    <a:p>
                      <a:r>
                        <a:rPr lang="en-GB" dirty="0"/>
                        <a:t>4%</a:t>
                      </a:r>
                    </a:p>
                  </a:txBody>
                  <a:tcPr/>
                </a:tc>
                <a:extLst>
                  <a:ext uri="{0D108BD9-81ED-4DB2-BD59-A6C34878D82A}">
                    <a16:rowId xmlns:a16="http://schemas.microsoft.com/office/drawing/2014/main" val="2274479272"/>
                  </a:ext>
                </a:extLst>
              </a:tr>
            </a:tbl>
          </a:graphicData>
        </a:graphic>
      </p:graphicFrame>
      <p:pic>
        <p:nvPicPr>
          <p:cNvPr id="3" name="Picture 2"/>
          <p:cNvPicPr>
            <a:picLocks noChangeAspect="1"/>
          </p:cNvPicPr>
          <p:nvPr/>
        </p:nvPicPr>
        <p:blipFill>
          <a:blip r:embed="rId2"/>
          <a:stretch>
            <a:fillRect/>
          </a:stretch>
        </p:blipFill>
        <p:spPr>
          <a:xfrm>
            <a:off x="7136276" y="2366236"/>
            <a:ext cx="4602879" cy="2773920"/>
          </a:xfrm>
          <a:prstGeom prst="rect">
            <a:avLst/>
          </a:prstGeom>
        </p:spPr>
      </p:pic>
    </p:spTree>
    <p:extLst>
      <p:ext uri="{BB962C8B-B14F-4D97-AF65-F5344CB8AC3E}">
        <p14:creationId xmlns:p14="http://schemas.microsoft.com/office/powerpoint/2010/main" val="2016872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945</TotalTime>
  <Words>1426</Words>
  <Application>Microsoft Office PowerPoint</Application>
  <PresentationFormat>Widescreen</PresentationFormat>
  <Paragraphs>158</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Carers Survey Feedback</vt:lpstr>
      <vt:lpstr>Present Carer Specific Commissioning</vt:lpstr>
      <vt:lpstr>Present generic commissioning</vt:lpstr>
      <vt:lpstr>Issues with present commissioning</vt:lpstr>
      <vt:lpstr>Carers Consultation Survey Results</vt:lpstr>
      <vt:lpstr> Consultation period </vt:lpstr>
      <vt:lpstr>Survey Respondents</vt:lpstr>
      <vt:lpstr>PowerPoint Presentation</vt:lpstr>
      <vt:lpstr>Are you currently caring for someone?</vt:lpstr>
      <vt:lpstr>Have you accessed any carers support services?</vt:lpstr>
      <vt:lpstr>How do you access services?</vt:lpstr>
      <vt:lpstr>Accessing Support</vt:lpstr>
      <vt:lpstr>What has been most beneficial?</vt:lpstr>
      <vt:lpstr>Do you think that current carers services support you in your caring role?</vt:lpstr>
      <vt:lpstr>Priorities – what is most important to you?</vt:lpstr>
      <vt:lpstr>Priorities – what is most important to you?</vt:lpstr>
      <vt:lpstr>Priorities for services</vt:lpstr>
      <vt:lpstr>Priorities for services - comments</vt:lpstr>
      <vt:lpstr>Priorities for services - comments</vt:lpstr>
      <vt:lpstr>Challenges for Carers</vt:lpstr>
      <vt:lpstr>Challenges for Carers</vt:lpstr>
      <vt:lpstr>Challenges for Carers </vt:lpstr>
      <vt:lpstr>Future Commissioning Plans</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Carers Service Recommissioning</dc:title>
  <dc:creator>Gill Owen-John</dc:creator>
  <cp:lastModifiedBy>Aimee Teare</cp:lastModifiedBy>
  <cp:revision>34</cp:revision>
  <dcterms:created xsi:type="dcterms:W3CDTF">2021-01-10T12:54:27Z</dcterms:created>
  <dcterms:modified xsi:type="dcterms:W3CDTF">2021-02-22T11:57:00Z</dcterms:modified>
</cp:coreProperties>
</file>