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278" r:id="rId3"/>
    <p:sldId id="279" r:id="rId4"/>
    <p:sldId id="280" r:id="rId5"/>
    <p:sldId id="281" r:id="rId6"/>
    <p:sldId id="284" r:id="rId7"/>
    <p:sldId id="283" r:id="rId8"/>
    <p:sldId id="282" r:id="rId9"/>
    <p:sldId id="285" r:id="rId10"/>
    <p:sldId id="286" r:id="rId11"/>
    <p:sldId id="287" r:id="rId12"/>
    <p:sldId id="291" r:id="rId13"/>
    <p:sldId id="288" r:id="rId14"/>
    <p:sldId id="290" r:id="rId15"/>
    <p:sldId id="292" r:id="rId16"/>
    <p:sldId id="28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9EAB"/>
    <a:srgbClr val="FFD579"/>
    <a:srgbClr val="0AB3C2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0"/>
    <p:restoredTop sz="96197"/>
  </p:normalViewPr>
  <p:slideViewPr>
    <p:cSldViewPr snapToGrid="0" snapToObjects="1">
      <p:cViewPr varScale="1">
        <p:scale>
          <a:sx n="84" d="100"/>
          <a:sy n="84" d="100"/>
        </p:scale>
        <p:origin x="200" y="10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0C7C4-8E3B-B847-997B-40E01F1A96D7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5F8EC-7B11-AC44-8258-18D758D45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73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26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53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6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07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9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47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26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05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01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26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0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12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6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5F8EC-7B11-AC44-8258-18D758D45B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9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9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1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3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9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2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6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6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6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5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9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92EB-CC80-D442-AF8D-5632AC7250E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1EF55-45A9-B345-BE29-3566D122BB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.Hodgson@communityactivestockport.co.u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imogen@greatersport.co.u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mmoving.co.uk/get-involved/funding/sport-england-together-fund-previously-ti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4519"/>
            <a:ext cx="11201400" cy="132873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60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533" y="2935678"/>
            <a:ext cx="10178934" cy="161823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600" kern="1200" dirty="0">
                <a:latin typeface="Aharoni" panose="02010803020104030203" pitchFamily="2" charset="-79"/>
                <a:cs typeface="Aharoni" panose="02010803020104030203" pitchFamily="2" charset="-79"/>
              </a:rPr>
              <a:t>Supporting 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r>
              <a:rPr lang="en-US" sz="3600" kern="1200" dirty="0">
                <a:latin typeface="Aharoni" panose="02010803020104030203" pitchFamily="2" charset="-79"/>
                <a:cs typeface="Aharoni" panose="02010803020104030203" pitchFamily="2" charset="-79"/>
              </a:rPr>
              <a:t>ommunity 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g</a:t>
            </a:r>
            <a:r>
              <a:rPr lang="en-US" sz="3600" kern="1200" dirty="0">
                <a:latin typeface="Aharoni" panose="02010803020104030203" pitchFamily="2" charset="-79"/>
                <a:cs typeface="Aharoni" panose="02010803020104030203" pitchFamily="2" charset="-79"/>
              </a:rPr>
              <a:t>roups </a:t>
            </a:r>
          </a:p>
          <a:p>
            <a:pPr marL="0" indent="0" algn="ctr">
              <a:buNone/>
            </a:pPr>
            <a:r>
              <a:rPr lang="en-US" sz="3600" kern="1200" dirty="0">
                <a:latin typeface="Aharoni" panose="02010803020104030203" pitchFamily="2" charset="-79"/>
                <a:cs typeface="Aharoni" panose="02010803020104030203" pitchFamily="2" charset="-79"/>
              </a:rPr>
              <a:t>to enable more people to be active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48EB47-A553-66F1-A00F-535274CA7D01}"/>
              </a:ext>
            </a:extLst>
          </p:cNvPr>
          <p:cNvSpPr txBox="1">
            <a:spLocks/>
          </p:cNvSpPr>
          <p:nvPr/>
        </p:nvSpPr>
        <p:spPr>
          <a:xfrm>
            <a:off x="968433" y="4582032"/>
            <a:ext cx="10178934" cy="557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Stockport Community Connector - Hannah Hodgson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520" y="5588316"/>
            <a:ext cx="2926080" cy="75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396766"/>
            <a:ext cx="2804160" cy="113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9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THE QUESTIONS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266552"/>
            <a:ext cx="10831483" cy="3235088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2. </a:t>
            </a:r>
            <a:r>
              <a:rPr lang="en-US" sz="3600" kern="1200" dirty="0">
                <a:latin typeface="Aharoni" panose="02010803020104030203" pitchFamily="2" charset="-79"/>
                <a:cs typeface="Aharoni" panose="02010803020104030203" pitchFamily="2" charset="-79"/>
              </a:rPr>
              <a:t>WHAT DO YOU WANT TO DO?</a:t>
            </a:r>
          </a:p>
          <a:p>
            <a:pPr marL="0" indent="0">
              <a:buNone/>
            </a:pPr>
            <a:r>
              <a:rPr lang="en-US" dirty="0">
                <a:latin typeface="Abadi" panose="020B0604020104020204" pitchFamily="34" charset="0"/>
                <a:cs typeface="Aharoni" panose="02010803020104030203" pitchFamily="2" charset="-79"/>
              </a:rPr>
              <a:t>What difference will it make?</a:t>
            </a:r>
            <a:endParaRPr lang="en-US" kern="1200" dirty="0"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6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THE QUESTIONS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266552"/>
            <a:ext cx="10831483" cy="3235088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3600" kern="1200" dirty="0">
                <a:latin typeface="Aharoni" panose="02010803020104030203" pitchFamily="2" charset="-79"/>
                <a:cs typeface="Aharoni" panose="02010803020104030203" pitchFamily="2" charset="-79"/>
              </a:rPr>
              <a:t>3. HOW WILL THE FUNDING BE USED</a:t>
            </a:r>
          </a:p>
          <a:p>
            <a:pPr marL="0" indent="0">
              <a:buNone/>
            </a:pPr>
            <a:r>
              <a:rPr lang="en-US" dirty="0">
                <a:latin typeface="Abadi" panose="020B0604020104020204" pitchFamily="34" charset="0"/>
                <a:cs typeface="Aharoni" panose="02010803020104030203" pitchFamily="2" charset="-79"/>
              </a:rPr>
              <a:t>Provide a breakdown of spend</a:t>
            </a:r>
            <a:endParaRPr lang="en-US" kern="1200" dirty="0"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11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A1D872-AAA9-F0BB-E1F4-7752C77F4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109355"/>
              </p:ext>
            </p:extLst>
          </p:nvPr>
        </p:nvGraphicFramePr>
        <p:xfrm>
          <a:off x="832658" y="418046"/>
          <a:ext cx="10039003" cy="6150394"/>
        </p:xfrm>
        <a:graphic>
          <a:graphicData uri="http://schemas.openxmlformats.org/drawingml/2006/table">
            <a:tbl>
              <a:tblPr/>
              <a:tblGrid>
                <a:gridCol w="8651715">
                  <a:extLst>
                    <a:ext uri="{9D8B030D-6E8A-4147-A177-3AD203B41FA5}">
                      <a16:colId xmlns:a16="http://schemas.microsoft.com/office/drawing/2014/main" val="1247047537"/>
                    </a:ext>
                  </a:extLst>
                </a:gridCol>
                <a:gridCol w="1387288">
                  <a:extLst>
                    <a:ext uri="{9D8B030D-6E8A-4147-A177-3AD203B41FA5}">
                      <a16:colId xmlns:a16="http://schemas.microsoft.com/office/drawing/2014/main" val="2632298066"/>
                    </a:ext>
                  </a:extLst>
                </a:gridCol>
              </a:tblGrid>
              <a:tr h="316597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 </a:t>
                      </a:r>
                      <a:endParaRPr lang="en-GB" sz="2000" dirty="0">
                        <a:solidFill>
                          <a:srgbClr val="40404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BUDGET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505364"/>
                  </a:ext>
                </a:extLst>
              </a:tr>
              <a:tr h="316597"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Hire of sport facility @ £30 per hour x 38 weeks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£1,140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19936"/>
                  </a:ext>
                </a:extLst>
              </a:tr>
              <a:tr h="499445"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Refreshments – fruit/water/smoothies @ £10 x 38 weeks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£380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92832"/>
                  </a:ext>
                </a:extLst>
              </a:tr>
              <a:tr h="1582987"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Equipment hire/purchase (broken down below) </a:t>
                      </a:r>
                    </a:p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• workshop supplies e.g., pens/paper/flip-chart/stickers - £80 </a:t>
                      </a:r>
                    </a:p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• blender x 2 - £80 </a:t>
                      </a:r>
                    </a:p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• spare clothes - £100 </a:t>
                      </a:r>
                    </a:p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• sports kit e.g. balls/bibs - £150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£410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703124"/>
                  </a:ext>
                </a:extLst>
              </a:tr>
              <a:tr h="499445"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Lead Youth worker (session delivery) - £30 per hour x 38 weeks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£1,140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152232"/>
                  </a:ext>
                </a:extLst>
              </a:tr>
              <a:tr h="633195"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Sports Leaders Award Accreditation – L1 &amp; L2 sports leaders award @ £26 per learner x 30 girls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£780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993194"/>
                  </a:ext>
                </a:extLst>
              </a:tr>
              <a:tr h="1997328"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Youth leader budgets for events/activities (broken down below) </a:t>
                      </a:r>
                    </a:p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• venue hire - £200 </a:t>
                      </a:r>
                    </a:p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• flyers - £40 </a:t>
                      </a:r>
                    </a:p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• prizes - £150 </a:t>
                      </a:r>
                    </a:p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• refreshments - £150 </a:t>
                      </a:r>
                    </a:p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• filmmaker/photographer - £150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£690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523347"/>
                  </a:ext>
                </a:extLst>
              </a:tr>
              <a:tr h="250142"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TOTAL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£4,540 </a:t>
                      </a:r>
                    </a:p>
                  </a:txBody>
                  <a:tcPr marL="34338" marR="3433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812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866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THE QUESTIONS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161976"/>
            <a:ext cx="10831483" cy="323508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3600" kern="1200" dirty="0">
                <a:latin typeface="Aharoni" panose="02010803020104030203" pitchFamily="2" charset="-79"/>
                <a:cs typeface="Aharoni" panose="02010803020104030203" pitchFamily="2" charset="-79"/>
              </a:rPr>
              <a:t>4. ORGANISATION INFO</a:t>
            </a:r>
          </a:p>
          <a:p>
            <a:pPr marL="0" indent="0">
              <a:buNone/>
            </a:pPr>
            <a:endParaRPr lang="en-US" sz="3600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AutoNum type="alphaLcPeriod"/>
            </a:pPr>
            <a:r>
              <a:rPr lang="en-GB" sz="2400" dirty="0">
                <a:latin typeface="Abadi" panose="020B0604020104020204" pitchFamily="34" charset="0"/>
              </a:rPr>
              <a:t>contact name </a:t>
            </a:r>
          </a:p>
          <a:p>
            <a:pPr marL="457200" indent="-457200">
              <a:buAutoNum type="alphaLcPeriod"/>
            </a:pPr>
            <a:r>
              <a:rPr lang="en-GB" sz="2400" dirty="0">
                <a:latin typeface="Abadi" panose="020B0604020104020204" pitchFamily="34" charset="0"/>
              </a:rPr>
              <a:t>email/phone </a:t>
            </a:r>
          </a:p>
          <a:p>
            <a:pPr marL="457200" indent="-457200">
              <a:buAutoNum type="alphaLcPeriod"/>
            </a:pPr>
            <a:r>
              <a:rPr lang="en-GB" sz="2400" dirty="0">
                <a:latin typeface="Abadi" panose="020B0604020104020204" pitchFamily="34" charset="0"/>
              </a:rPr>
              <a:t>name and address of organisation (including postcode) </a:t>
            </a:r>
          </a:p>
          <a:p>
            <a:pPr marL="457200" indent="-457200">
              <a:buAutoNum type="alphaLcPeriod"/>
            </a:pPr>
            <a:r>
              <a:rPr lang="en-GB" sz="2400" dirty="0">
                <a:latin typeface="Abadi" panose="020B0604020104020204" pitchFamily="34" charset="0"/>
              </a:rPr>
              <a:t>charity number/companies house number if applicable </a:t>
            </a:r>
          </a:p>
          <a:p>
            <a:pPr marL="457200" indent="-457200">
              <a:buAutoNum type="alphaLcPeriod"/>
            </a:pPr>
            <a:r>
              <a:rPr lang="en-GB" sz="2400" dirty="0">
                <a:latin typeface="Abadi" panose="020B0604020104020204" pitchFamily="34" charset="0"/>
              </a:rPr>
              <a:t>link to website and/or social media platform</a:t>
            </a:r>
            <a:endParaRPr lang="en-US" sz="3600" kern="1200" dirty="0"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4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SUBMITTING YOUR APPLICATION</a:t>
            </a:r>
            <a:endParaRPr lang="en-US" sz="32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053311"/>
            <a:ext cx="10831483" cy="3611324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3600" b="1" kern="1200" dirty="0">
                <a:latin typeface="Abadi" panose="020B0604020104020204" pitchFamily="34" charset="0"/>
                <a:cs typeface="Aharoni" panose="02010803020104030203" pitchFamily="2" charset="-79"/>
              </a:rPr>
              <a:t>Highly recommended </a:t>
            </a:r>
            <a:r>
              <a:rPr lang="en-US" sz="3600" kern="1200" dirty="0">
                <a:latin typeface="Abadi" panose="020B0604020104020204" pitchFamily="34" charset="0"/>
                <a:cs typeface="Aharoni" panose="02010803020104030203" pitchFamily="2" charset="-79"/>
              </a:rPr>
              <a:t>– share your application with me for guidance and feedback, or, better still we can arrang</a:t>
            </a:r>
            <a:r>
              <a:rPr lang="en-US" sz="3600" dirty="0">
                <a:latin typeface="Abadi" panose="020B0604020104020204" pitchFamily="34" charset="0"/>
                <a:cs typeface="Aharoni" panose="02010803020104030203" pitchFamily="2" charset="-79"/>
              </a:rPr>
              <a:t>e to go through your ideas and application together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3600" dirty="0">
                <a:latin typeface="Abadi" panose="020B0604020104020204" pitchFamily="34" charset="0"/>
                <a:cs typeface="Aharoni" panose="02010803020104030203" pitchFamily="2" charset="-79"/>
                <a:hlinkClick r:id="rId3"/>
              </a:rPr>
              <a:t>H.Hodgson@communityactivestockport.co.uk</a:t>
            </a:r>
            <a:endParaRPr lang="en-US" sz="3600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3600" dirty="0">
                <a:latin typeface="Abadi" panose="020B0604020104020204" pitchFamily="34" charset="0"/>
                <a:cs typeface="Aharoni" panose="02010803020104030203" pitchFamily="2" charset="-79"/>
              </a:rPr>
              <a:t>07464 423565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3600" kern="1200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3600" dirty="0">
                <a:latin typeface="Abadi" panose="020B0604020104020204" pitchFamily="34" charset="0"/>
                <a:cs typeface="Aharoni" panose="02010803020104030203" pitchFamily="2" charset="-79"/>
              </a:rPr>
              <a:t>Submit final application by email to </a:t>
            </a:r>
            <a:r>
              <a:rPr lang="en-US" sz="3600" dirty="0">
                <a:latin typeface="Abadi" panose="020B0604020104020204" pitchFamily="34" charset="0"/>
                <a:cs typeface="Aharoni" panose="02010803020104030203" pitchFamily="2" charset="-79"/>
                <a:hlinkClick r:id="rId4"/>
              </a:rPr>
              <a:t>imogen@greatersport.co.uk</a:t>
            </a:r>
            <a:endParaRPr lang="en-US" sz="3600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3600" kern="1200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3600" kern="1200" dirty="0">
                <a:latin typeface="Abadi" panose="020B0604020104020204" pitchFamily="34" charset="0"/>
                <a:cs typeface="Aharoni" panose="02010803020104030203" pitchFamily="2" charset="-79"/>
              </a:rPr>
              <a:t>Panel sits every two weeks to assess applications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78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2557031"/>
            <a:ext cx="6096000" cy="174393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54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</a:t>
            </a:r>
            <a:br>
              <a:rPr lang="en-US" sz="5400" b="1" kern="1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US" sz="5400" b="1" kern="1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5400" b="1" dirty="0">
                <a:latin typeface="Aharoni" panose="02010803020104030203" pitchFamily="2" charset="-79"/>
                <a:cs typeface="Aharoni" panose="02010803020104030203" pitchFamily="2" charset="-79"/>
              </a:rPr>
              <a:t>QUESTIONS?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2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RESOURCES AND GUIDANCE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266552"/>
            <a:ext cx="10831483" cy="3235088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600" b="0" i="0" u="none" strike="noStrike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Aharoni" panose="02010803020104030203" pitchFamily="2" charset="-79"/>
                <a:hlinkClick r:id="rId3"/>
              </a:rPr>
              <a:t>https://www.gmmoving.co.uk/get-involved/funding/sport-england-together-fund-previously-tif</a:t>
            </a:r>
            <a:endParaRPr kumimoji="0" lang="en-US" sz="3600" b="0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0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</a:t>
            </a:r>
            <a:r>
              <a:rPr lang="en-GB" sz="3200" b="0" i="0" dirty="0">
                <a:solidFill>
                  <a:srgbClr val="3C3C3B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(previously Tackling Inequalities Fund) </a:t>
            </a:r>
            <a:endParaRPr lang="en-US" sz="32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1672065"/>
            <a:ext cx="10831483" cy="3992570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 algn="l">
              <a:lnSpc>
                <a:spcPct val="170000"/>
              </a:lnSpc>
              <a:buNone/>
            </a:pPr>
            <a:r>
              <a:rPr lang="en-GB" sz="4200" dirty="0">
                <a:solidFill>
                  <a:srgbClr val="3C3C3B"/>
                </a:solidFill>
                <a:latin typeface="Abadi" panose="020F0502020204030204" pitchFamily="34" charset="0"/>
                <a:cs typeface="Aharoni" panose="02010803020104030203" pitchFamily="2" charset="-79"/>
              </a:rPr>
              <a:t>E</a:t>
            </a:r>
            <a:r>
              <a:rPr lang="en-GB" sz="4200" b="0" i="0" dirty="0">
                <a:solidFill>
                  <a:srgbClr val="3C3C3B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xists to help to reduce the negative impact of coronavirus and help community groups working with our target audiences to grow and help more people be active.</a:t>
            </a:r>
          </a:p>
          <a:p>
            <a:pPr marL="0" indent="0" algn="l">
              <a:lnSpc>
                <a:spcPct val="170000"/>
              </a:lnSpc>
              <a:buNone/>
            </a:pPr>
            <a:r>
              <a:rPr lang="en-GB" sz="4200" b="0" i="0" dirty="0">
                <a:solidFill>
                  <a:srgbClr val="3C3C3B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There are four key audiences:     </a:t>
            </a:r>
          </a:p>
          <a:p>
            <a:pPr marL="457200" lvl="1" indent="0" algn="l">
              <a:lnSpc>
                <a:spcPct val="170000"/>
              </a:lnSpc>
              <a:buNone/>
            </a:pPr>
            <a:r>
              <a:rPr lang="en-GB" sz="4200" b="1" i="0" dirty="0">
                <a:solidFill>
                  <a:srgbClr val="3C3C3B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Lower socio-economic groups</a:t>
            </a:r>
            <a:endParaRPr lang="en-GB" sz="4200" b="0" i="0" dirty="0">
              <a:solidFill>
                <a:srgbClr val="3C3C3B"/>
              </a:solidFill>
              <a:effectLst/>
              <a:latin typeface="Abadi" panose="020F0502020204030204" pitchFamily="34" charset="0"/>
              <a:cs typeface="Aharoni" panose="02010803020104030203" pitchFamily="2" charset="-79"/>
            </a:endParaRPr>
          </a:p>
          <a:p>
            <a:pPr marL="457200" lvl="1" indent="0" algn="l">
              <a:lnSpc>
                <a:spcPct val="170000"/>
              </a:lnSpc>
              <a:buNone/>
            </a:pPr>
            <a:r>
              <a:rPr lang="en-GB" sz="4200" b="1" i="0" dirty="0">
                <a:solidFill>
                  <a:srgbClr val="3C3C3B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Culturally diverse communities</a:t>
            </a:r>
            <a:endParaRPr lang="en-GB" sz="4200" b="0" i="0" dirty="0">
              <a:solidFill>
                <a:srgbClr val="3C3C3B"/>
              </a:solidFill>
              <a:effectLst/>
              <a:latin typeface="Abadi" panose="020F0502020204030204" pitchFamily="34" charset="0"/>
              <a:cs typeface="Aharoni" panose="02010803020104030203" pitchFamily="2" charset="-79"/>
            </a:endParaRPr>
          </a:p>
          <a:p>
            <a:pPr marL="457200" lvl="1" indent="0" algn="l">
              <a:lnSpc>
                <a:spcPct val="170000"/>
              </a:lnSpc>
              <a:buNone/>
            </a:pPr>
            <a:r>
              <a:rPr lang="en-GB" sz="4200" b="1" i="0" dirty="0">
                <a:solidFill>
                  <a:srgbClr val="3C3C3B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Disabled people</a:t>
            </a:r>
            <a:endParaRPr lang="en-GB" sz="4200" b="0" i="0" dirty="0">
              <a:solidFill>
                <a:srgbClr val="3C3C3B"/>
              </a:solidFill>
              <a:effectLst/>
              <a:latin typeface="Abadi" panose="020F0502020204030204" pitchFamily="34" charset="0"/>
              <a:cs typeface="Aharoni" panose="02010803020104030203" pitchFamily="2" charset="-79"/>
            </a:endParaRPr>
          </a:p>
          <a:p>
            <a:pPr marL="457200" lvl="1" indent="0" algn="l">
              <a:lnSpc>
                <a:spcPct val="170000"/>
              </a:lnSpc>
              <a:buNone/>
            </a:pPr>
            <a:r>
              <a:rPr lang="en-GB" sz="4200" b="1" i="0" dirty="0">
                <a:solidFill>
                  <a:srgbClr val="3C3C3B"/>
                </a:solidFill>
                <a:effectLst/>
                <a:latin typeface="Abadi" panose="020F0502020204030204" pitchFamily="34" charset="0"/>
                <a:cs typeface="Aharoni" panose="02010803020104030203" pitchFamily="2" charset="-79"/>
              </a:rPr>
              <a:t>People with long-term health conditions.</a:t>
            </a:r>
            <a:endParaRPr lang="en-GB" sz="4200" b="0" i="0" dirty="0">
              <a:solidFill>
                <a:srgbClr val="3C3C3B"/>
              </a:solidFill>
              <a:effectLst/>
              <a:latin typeface="Abadi" panose="020F0502020204030204" pitchFamily="34" charset="0"/>
              <a:cs typeface="Aharoni" panose="02010803020104030203" pitchFamily="2" charset="-79"/>
            </a:endParaRPr>
          </a:p>
          <a:p>
            <a:pPr algn="ctr"/>
            <a:endParaRPr lang="en-US" sz="3600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0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PHASE </a:t>
            </a:r>
            <a:r>
              <a:rPr lang="en-US" sz="54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4 </a:t>
            </a:r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FUNDING PRIORITIES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266552"/>
            <a:ext cx="10831483" cy="19550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2400" i="0" dirty="0">
                <a:solidFill>
                  <a:srgbClr val="3C3C3B"/>
                </a:solidFill>
                <a:effectLst/>
                <a:latin typeface="Abadi" panose="020B0604020104020204" pitchFamily="34" charset="0"/>
              </a:rPr>
              <a:t>Disabled people and people with long-term health conditions aged 55-74 years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400" i="0" dirty="0">
                <a:solidFill>
                  <a:srgbClr val="3C3C3B"/>
                </a:solidFill>
                <a:effectLst/>
                <a:latin typeface="Abadi" panose="020B0604020104020204" pitchFamily="34" charset="0"/>
              </a:rPr>
              <a:t>People of South Asian or Chinese origin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3C3C3B"/>
                </a:solidFill>
                <a:latin typeface="Abadi" panose="020B0604020104020204" pitchFamily="34" charset="0"/>
              </a:rPr>
              <a:t>Lower social groups </a:t>
            </a:r>
            <a:r>
              <a:rPr lang="en-GB" sz="2400" i="0" dirty="0">
                <a:solidFill>
                  <a:srgbClr val="3C3C3B"/>
                </a:solidFill>
                <a:effectLst/>
                <a:latin typeface="Abadi" panose="020B0604020104020204" pitchFamily="34" charset="0"/>
              </a:rPr>
              <a:t>NS-SEC 6-8</a:t>
            </a:r>
            <a:endParaRPr lang="en-US" sz="3600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63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266553"/>
            <a:ext cx="10831483" cy="1421528"/>
          </a:xfr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Up to £10k of funding available per project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3C3C3B"/>
                </a:solidFill>
                <a:latin typeface="Abadi" panose="020B0604020104020204" pitchFamily="34" charset="0"/>
              </a:rPr>
              <a:t>Projects must be delivered by March 2023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3600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9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Is my project eligible?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266552"/>
            <a:ext cx="10831483" cy="302172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NEW project, or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GB" sz="2400" dirty="0">
                <a:solidFill>
                  <a:srgbClr val="3C3C3B"/>
                </a:solidFill>
                <a:latin typeface="Abadi" panose="020B0604020104020204" pitchFamily="34" charset="0"/>
              </a:rPr>
              <a:t>Something you have trialled before, 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Aharoni" panose="02010803020104030203" pitchFamily="2" charset="-79"/>
              </a:rPr>
              <a:t>An adaptation or enhancement of a previous project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GB" sz="2400" dirty="0">
              <a:solidFill>
                <a:srgbClr val="3C3C3B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Aharoni" panose="02010803020104030203" pitchFamily="2" charset="-79"/>
              </a:rPr>
              <a:t>AND you have clearly identified an established need for with your target audience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GB" sz="24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Key focus of the activity is getting more people active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Aharoni" panose="02010803020104030203" pitchFamily="2" charset="-79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3600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3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Is my project eligible?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266552"/>
            <a:ext cx="10831483" cy="3021728"/>
          </a:xfr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stem Font Regular"/>
              <a:buChar char="X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Something you are already running regularly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stem Font Regular"/>
              <a:buChar char="X"/>
              <a:tabLst/>
              <a:defRPr/>
            </a:pPr>
            <a:r>
              <a:rPr lang="en-GB" sz="2400" dirty="0">
                <a:solidFill>
                  <a:srgbClr val="3C3C3B"/>
                </a:solidFill>
                <a:latin typeface="Abadi" panose="020B0604020104020204" pitchFamily="34" charset="0"/>
              </a:rPr>
              <a:t>Something that is already funded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stem Font Regular"/>
              <a:buChar char="X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Aharoni" panose="02010803020104030203" pitchFamily="2" charset="-79"/>
              </a:rPr>
              <a:t>Runs beyond March 2023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stem Font Regular"/>
              <a:buChar char="X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Aharoni" panose="02010803020104030203" pitchFamily="2" charset="-79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stem Font Regular"/>
              <a:buChar char="X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Aharoni" panose="02010803020104030203" pitchFamily="2" charset="-79"/>
              </a:rPr>
              <a:t>Does not have a clearly established need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stem Font Regular"/>
              <a:buChar char="X"/>
              <a:tabLst/>
              <a:defRPr/>
            </a:pPr>
            <a:r>
              <a:rPr lang="en-GB" sz="24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Does not have being active as its main focus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2400" dirty="0">
              <a:solidFill>
                <a:srgbClr val="3C3C3B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3600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0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What can be funded?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3901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sz="22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YES:</a:t>
            </a:r>
          </a:p>
          <a:p>
            <a:pPr marL="0" indent="0">
              <a:buNone/>
              <a:defRPr/>
            </a:pPr>
            <a:r>
              <a:rPr lang="en-GB" sz="22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Project staff costs</a:t>
            </a:r>
          </a:p>
          <a:p>
            <a:pPr marL="0" indent="0">
              <a:buNone/>
              <a:defRPr/>
            </a:pPr>
            <a:r>
              <a:rPr lang="en-GB" sz="22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Materials</a:t>
            </a:r>
          </a:p>
          <a:p>
            <a:pPr marL="0" indent="0">
              <a:buNone/>
              <a:defRPr/>
            </a:pPr>
            <a:r>
              <a:rPr lang="en-GB" sz="22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Venue Hire</a:t>
            </a:r>
          </a:p>
          <a:p>
            <a:pPr marL="0" indent="0">
              <a:buNone/>
              <a:defRPr/>
            </a:pPr>
            <a:r>
              <a:rPr lang="en-GB" sz="22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Marketing materials</a:t>
            </a:r>
          </a:p>
          <a:p>
            <a:pPr marL="0" indent="0">
              <a:buNone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Aharoni" panose="02010803020104030203" pitchFamily="2" charset="-79"/>
              </a:rPr>
              <a:t>Staff Training</a:t>
            </a:r>
          </a:p>
          <a:p>
            <a:pPr marL="0" indent="0">
              <a:buNone/>
              <a:defRPr/>
            </a:pPr>
            <a:endParaRPr lang="en-GB" sz="2200" dirty="0">
              <a:solidFill>
                <a:srgbClr val="3C3C3B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POSSIBLY: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Transport Costs</a:t>
            </a:r>
          </a:p>
          <a:p>
            <a:pPr marL="0" indent="0"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3600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3600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38DAB-B842-C0D7-C270-D438F6F03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1425699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badi" panose="020B0604020104020204" pitchFamily="34" charset="0"/>
              </a:rPr>
              <a:t>NO:</a:t>
            </a:r>
          </a:p>
          <a:p>
            <a:pPr marL="0" indent="0">
              <a:buNone/>
            </a:pPr>
            <a:r>
              <a:rPr lang="en-US" sz="2200" dirty="0" err="1">
                <a:latin typeface="Abadi" panose="020B0604020104020204" pitchFamily="34" charset="0"/>
              </a:rPr>
              <a:t>Organisation</a:t>
            </a:r>
            <a:r>
              <a:rPr lang="en-US" sz="2200" dirty="0">
                <a:latin typeface="Abadi" panose="020B0604020104020204" pitchFamily="34" charset="0"/>
              </a:rPr>
              <a:t> Running costs</a:t>
            </a:r>
          </a:p>
          <a:p>
            <a:pPr marL="0" indent="0">
              <a:buNone/>
            </a:pPr>
            <a:r>
              <a:rPr lang="en-US" sz="2200" dirty="0">
                <a:latin typeface="Abadi" panose="020B0604020104020204" pitchFamily="34" charset="0"/>
              </a:rPr>
              <a:t>Vehicles</a:t>
            </a:r>
          </a:p>
          <a:p>
            <a:pPr marL="0" indent="0">
              <a:buNone/>
            </a:pPr>
            <a:r>
              <a:rPr lang="en-US" sz="2200" dirty="0">
                <a:latin typeface="Abadi" panose="020B0604020104020204" pitchFamily="34" charset="0"/>
              </a:rPr>
              <a:t>Capital expenditure</a:t>
            </a:r>
          </a:p>
          <a:p>
            <a:pPr marL="0" indent="0">
              <a:buNone/>
            </a:pPr>
            <a:endParaRPr lang="en-US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badi" panose="020B0604020104020204" pitchFamily="34" charset="0"/>
              </a:rPr>
              <a:t>Just remember all costs must be for the specific project – not wider </a:t>
            </a:r>
            <a:r>
              <a:rPr lang="en-US" sz="2400" dirty="0" err="1">
                <a:latin typeface="Abadi" panose="020B0604020104020204" pitchFamily="34" charset="0"/>
              </a:rPr>
              <a:t>organisation</a:t>
            </a:r>
            <a:r>
              <a:rPr lang="en-US" sz="2400" dirty="0">
                <a:latin typeface="Abadi" panose="020B0604020104020204" pitchFamily="34" charset="0"/>
              </a:rPr>
              <a:t> costs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9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How to Apply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266552"/>
            <a:ext cx="10831483" cy="323508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en-GB" sz="24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Word Document – no more than 2 sides of A4, or</a:t>
            </a:r>
          </a:p>
          <a:p>
            <a:pPr>
              <a:defRPr/>
            </a:pPr>
            <a:r>
              <a:rPr lang="en-GB" sz="24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Video – no longer than 2 minutes</a:t>
            </a:r>
          </a:p>
          <a:p>
            <a:pPr>
              <a:defRPr/>
            </a:pPr>
            <a:endParaRPr lang="en-GB" sz="2400" dirty="0">
              <a:solidFill>
                <a:srgbClr val="3C3C3B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>
              <a:defRPr/>
            </a:pPr>
            <a:endParaRPr lang="en-GB" sz="2400" dirty="0">
              <a:solidFill>
                <a:srgbClr val="3C3C3B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>
              <a:defRPr/>
            </a:pPr>
            <a:r>
              <a:rPr lang="en-GB" sz="2400" dirty="0">
                <a:solidFill>
                  <a:srgbClr val="3C3C3B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Both options need to answer the same questions, and need to include submission of a project budget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3600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FF14-9EE2-E183-2285-063F9EE3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2542"/>
            <a:ext cx="11201400" cy="10019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>
                <a:latin typeface="Aharoni" panose="02010803020104030203" pitchFamily="2" charset="-79"/>
                <a:cs typeface="Aharoni" panose="02010803020104030203" pitchFamily="2" charset="-79"/>
              </a:rPr>
              <a:t>TOGETHER FUND – THE QUESTIONS</a:t>
            </a:r>
            <a:endParaRPr lang="en-US" sz="5400" b="1" kern="1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8434-5FA4-8384-906B-372ACBA1B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2266552"/>
            <a:ext cx="10831483" cy="3235088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  <a:p>
            <a:pPr marL="742950" indent="-742950">
              <a:buAutoNum type="arabicPeriod"/>
            </a:pPr>
            <a:r>
              <a:rPr lang="en-US" sz="3600" kern="1200" dirty="0">
                <a:latin typeface="Aharoni" panose="02010803020104030203" pitchFamily="2" charset="-79"/>
                <a:cs typeface="Aharoni" panose="02010803020104030203" pitchFamily="2" charset="-79"/>
              </a:rPr>
              <a:t>PROJECT PURPOSE</a:t>
            </a:r>
          </a:p>
          <a:p>
            <a:pPr marL="0" indent="0">
              <a:buNone/>
            </a:pPr>
            <a:r>
              <a:rPr lang="en-US" dirty="0">
                <a:latin typeface="Abadi" panose="020B0604020104020204" pitchFamily="34" charset="0"/>
                <a:cs typeface="Aharoni" panose="02010803020104030203" pitchFamily="2" charset="-79"/>
              </a:rPr>
              <a:t>Who needs and will benefit from your project?</a:t>
            </a:r>
            <a:endParaRPr lang="en-US" kern="1200" dirty="0"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92D021-7E42-71EE-F203-4E52F597A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360" y="5749732"/>
            <a:ext cx="2301240" cy="59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0C9DE-AC79-A114-7645-011BED46CE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37" y="5664635"/>
            <a:ext cx="2144683" cy="8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9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672</Words>
  <Application>Microsoft Macintosh PowerPoint</Application>
  <PresentationFormat>Widescreen</PresentationFormat>
  <Paragraphs>132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Abadi</vt:lpstr>
      <vt:lpstr>Aharoni</vt:lpstr>
      <vt:lpstr>Arial</vt:lpstr>
      <vt:lpstr>Calibri</vt:lpstr>
      <vt:lpstr>Calibri Light</vt:lpstr>
      <vt:lpstr>System Font Regular</vt:lpstr>
      <vt:lpstr>Verdana</vt:lpstr>
      <vt:lpstr>Wingdings</vt:lpstr>
      <vt:lpstr>Office Theme</vt:lpstr>
      <vt:lpstr>TOGETHER FUND</vt:lpstr>
      <vt:lpstr>TOGETHER FUND (previously Tackling Inequalities Fund) </vt:lpstr>
      <vt:lpstr>TOGETHER FUND PHASE 4 FUNDING PRIORITIES</vt:lpstr>
      <vt:lpstr>TOGETHER FUND </vt:lpstr>
      <vt:lpstr>TOGETHER FUND – Is my project eligible?</vt:lpstr>
      <vt:lpstr>TOGETHER FUND – Is my project eligible?</vt:lpstr>
      <vt:lpstr>TOGETHER FUND – What can be funded?</vt:lpstr>
      <vt:lpstr>TOGETHER FUND – How to Apply</vt:lpstr>
      <vt:lpstr>TOGETHER FUND – THE QUESTIONS</vt:lpstr>
      <vt:lpstr>TOGETHER FUND – THE QUESTIONS</vt:lpstr>
      <vt:lpstr>TOGETHER FUND – THE QUESTIONS</vt:lpstr>
      <vt:lpstr>PowerPoint Presentation</vt:lpstr>
      <vt:lpstr>TOGETHER FUND – THE QUESTIONS</vt:lpstr>
      <vt:lpstr>TOGETHER FUND – SUBMITTING YOUR APPLICATION</vt:lpstr>
      <vt:lpstr>TOGETHER FUND  QUESTIONS?</vt:lpstr>
      <vt:lpstr>TOGETHER FUND – RESOURCES AND GUIDANCE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Social Media Journey</dc:title>
  <dc:creator>Hannah Hodgson</dc:creator>
  <cp:lastModifiedBy>Hannah Hodgson</cp:lastModifiedBy>
  <cp:revision>12</cp:revision>
  <cp:lastPrinted>2022-10-04T20:56:27Z</cp:lastPrinted>
  <dcterms:created xsi:type="dcterms:W3CDTF">2022-06-13T09:49:36Z</dcterms:created>
  <dcterms:modified xsi:type="dcterms:W3CDTF">2022-10-12T08:27:53Z</dcterms:modified>
</cp:coreProperties>
</file>